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60" r:id="rId4"/>
    <p:sldId id="263" r:id="rId5"/>
    <p:sldId id="261" r:id="rId6"/>
    <p:sldId id="265" r:id="rId7"/>
    <p:sldId id="267" r:id="rId8"/>
    <p:sldId id="268" r:id="rId9"/>
    <p:sldId id="279" r:id="rId10"/>
    <p:sldId id="278" r:id="rId11"/>
    <p:sldId id="290" r:id="rId12"/>
    <p:sldId id="288" r:id="rId13"/>
    <p:sldId id="291" r:id="rId14"/>
    <p:sldId id="269" r:id="rId15"/>
    <p:sldId id="258" r:id="rId16"/>
    <p:sldId id="259" r:id="rId17"/>
    <p:sldId id="296" r:id="rId18"/>
    <p:sldId id="280" r:id="rId19"/>
    <p:sldId id="298" r:id="rId20"/>
    <p:sldId id="299" r:id="rId21"/>
    <p:sldId id="300" r:id="rId22"/>
    <p:sldId id="297" r:id="rId23"/>
    <p:sldId id="281" r:id="rId24"/>
    <p:sldId id="301" r:id="rId25"/>
    <p:sldId id="282" r:id="rId26"/>
    <p:sldId id="292" r:id="rId27"/>
    <p:sldId id="293" r:id="rId28"/>
    <p:sldId id="273" r:id="rId29"/>
    <p:sldId id="294" r:id="rId30"/>
    <p:sldId id="285" r:id="rId31"/>
    <p:sldId id="295" r:id="rId32"/>
    <p:sldId id="276" r:id="rId33"/>
    <p:sldId id="277" r:id="rId34"/>
    <p:sldId id="302" r:id="rId35"/>
    <p:sldId id="275" r:id="rId36"/>
    <p:sldId id="304" r:id="rId37"/>
    <p:sldId id="305" r:id="rId38"/>
    <p:sldId id="306" r:id="rId3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9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269A7-D990-4CF9-9D08-90BA86D62E00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A8FF7-E088-4F2E-8B50-1B9F7A99EE86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Tento</a:t>
            </a:r>
            <a:r>
              <a:rPr lang="sk-SK" baseline="0" dirty="0" smtClean="0"/>
              <a:t> a </a:t>
            </a:r>
            <a:r>
              <a:rPr lang="sk-SK" baseline="0" dirty="0" err="1" smtClean="0"/>
              <a:t>nasledujuci</a:t>
            </a:r>
            <a:r>
              <a:rPr lang="sk-SK" baseline="0" dirty="0" smtClean="0"/>
              <a:t> </a:t>
            </a:r>
            <a:r>
              <a:rPr lang="sk-SK" baseline="0" dirty="0" err="1" smtClean="0"/>
              <a:t>slide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maju</a:t>
            </a:r>
            <a:r>
              <a:rPr lang="sk-SK" baseline="0" dirty="0" smtClean="0"/>
              <a:t> byt dva </a:t>
            </a:r>
            <a:r>
              <a:rPr lang="sk-SK" baseline="0" dirty="0" err="1" smtClean="0"/>
              <a:t>vlajkove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priklady</a:t>
            </a:r>
            <a:r>
              <a:rPr lang="sk-SK" baseline="0" dirty="0" smtClean="0"/>
              <a:t> </a:t>
            </a:r>
            <a:r>
              <a:rPr lang="sk-SK" baseline="0" dirty="0" err="1" smtClean="0"/>
              <a:t>crowdsourcingu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C0D4-8266-4D0F-AA8D-AFFD5C15A3B4}" type="slidenum">
              <a:rPr lang="sk-SK" smtClean="0"/>
              <a:pPr/>
              <a:t>9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551830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FBC7072-2273-4D4A-AF53-6B1C5A64FF52}" type="slidenum">
              <a:rPr lang="sk-SK" sz="12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sk-SK" sz="12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http://dl.acm.org/citation.cfm?id=2207676.2208320&amp;coll=DL&amp;dl=GUIDE&amp;CFID=166394003&amp;CFTOKEN=97630044</a:t>
            </a:r>
          </a:p>
        </p:txBody>
      </p:sp>
    </p:spTree>
    <p:extLst>
      <p:ext uri="{BB962C8B-B14F-4D97-AF65-F5344CB8AC3E}">
        <p14:creationId xmlns="" xmlns:p14="http://schemas.microsoft.com/office/powerpoint/2010/main" val="1529944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CC0D4-8266-4D0F-AA8D-AFFD5C15A3B4}" type="slidenum">
              <a:rPr lang="sk-SK" smtClean="0"/>
              <a:pPr/>
              <a:t>25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418280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C1AFC-508C-472F-8B97-37DF550FA2B6}" type="datetimeFigureOut">
              <a:rPr lang="sk-SK" smtClean="0"/>
              <a:pPr/>
              <a:t>12. 2. 2014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519DB-B275-4720-8DC2-0BE77D1DA02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mtClean="0"/>
              <a:t>Ľudské počítanie:</a:t>
            </a:r>
            <a:br>
              <a:rPr lang="sk-SK" smtClean="0"/>
            </a:br>
            <a:r>
              <a:rPr lang="sk-SK" smtClean="0"/>
              <a:t>Symbióza ľudí a počítačov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22920"/>
          </a:xfrm>
        </p:spPr>
        <p:txBody>
          <a:bodyPr>
            <a:noAutofit/>
          </a:bodyPr>
          <a:lstStyle/>
          <a:p>
            <a:r>
              <a:rPr lang="sk-SK" sz="4000" smtClean="0"/>
              <a:t>Jakub Šimko</a:t>
            </a:r>
            <a:endParaRPr lang="sk-SK" sz="4000" dirty="0"/>
          </a:p>
        </p:txBody>
      </p:sp>
      <p:pic>
        <p:nvPicPr>
          <p:cNvPr id="4" name="Obrázok 3" descr="STU-FIIT-anfh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0" y="216024"/>
            <a:ext cx="1728192" cy="720080"/>
          </a:xfrm>
          <a:prstGeom prst="rect">
            <a:avLst/>
          </a:prstGeom>
        </p:spPr>
      </p:pic>
      <p:pic>
        <p:nvPicPr>
          <p:cNvPr id="5" name="Obrázok 4" descr="logo_pewe_titled_fullcolor_lbcg_fin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156176" y="91864"/>
            <a:ext cx="2880320" cy="1032880"/>
          </a:xfrm>
          <a:prstGeom prst="rect">
            <a:avLst/>
          </a:prstGeom>
        </p:spPr>
      </p:pic>
      <p:pic>
        <p:nvPicPr>
          <p:cNvPr id="6" name="Obrázok 5" descr="STU-FIIT-anfh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828328" y="0"/>
            <a:ext cx="2959696" cy="958526"/>
          </a:xfrm>
          <a:prstGeom prst="rect">
            <a:avLst/>
          </a:prstGeom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2627784" y="4752528"/>
            <a:ext cx="3888432" cy="4766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3200" noProof="0" dirty="0" err="1" smtClean="0">
                <a:solidFill>
                  <a:schemeClr val="tx1">
                    <a:tint val="75000"/>
                  </a:schemeClr>
                </a:solidFill>
              </a:rPr>
              <a:t>jsimko</a:t>
            </a:r>
            <a:r>
              <a:rPr lang="en-US" sz="3200" noProof="0" dirty="0" smtClean="0">
                <a:solidFill>
                  <a:schemeClr val="tx1">
                    <a:tint val="75000"/>
                  </a:schemeClr>
                </a:solidFill>
              </a:rPr>
              <a:t>@</a:t>
            </a:r>
            <a:r>
              <a:rPr lang="en-US" sz="3200" noProof="0" dirty="0" err="1" smtClean="0">
                <a:solidFill>
                  <a:schemeClr val="tx1">
                    <a:tint val="75000"/>
                  </a:schemeClr>
                </a:solidFill>
              </a:rPr>
              <a:t>fiit.stuba.sk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0" y="6353944"/>
            <a:ext cx="183569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12.</a:t>
            </a:r>
            <a:r>
              <a:rPr lang="sk-SK" sz="3200" dirty="0">
                <a:solidFill>
                  <a:schemeClr val="tx1">
                    <a:tint val="75000"/>
                  </a:schemeClr>
                </a:solidFill>
              </a:rPr>
              <a:t>2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.2013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7308304" y="6353944"/>
            <a:ext cx="1835696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noProof="0" dirty="0" smtClean="0">
                <a:solidFill>
                  <a:schemeClr val="tx1">
                    <a:tint val="75000"/>
                  </a:schemeClr>
                </a:solidFill>
              </a:rPr>
              <a:t>@GJH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437112"/>
            <a:ext cx="9144000" cy="1584176"/>
          </a:xfrm>
        </p:spPr>
        <p:txBody>
          <a:bodyPr>
            <a:normAutofit/>
          </a:bodyPr>
          <a:lstStyle/>
          <a:p>
            <a:r>
              <a:rPr lang="sk-SK" smtClean="0"/>
              <a:t>... to im však stále nedáva neobmedzené schopnosti</a:t>
            </a:r>
            <a:r>
              <a:rPr lang="en-US" smtClean="0"/>
              <a:t>!</a:t>
            </a:r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395536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Počítače sú rýchle, veľmi rýchle ...</a:t>
            </a: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179512" y="2780928"/>
            <a:ext cx="8640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...</a:t>
            </a:r>
            <a:r>
              <a:rPr kumimoji="0" lang="sk-SK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keď nie dosť, zapojíme ich viac ...</a:t>
            </a: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terminator_1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4" name="Obrázok 3" descr="Skynet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986126" y="3700126"/>
            <a:ext cx="3157874" cy="3157874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 rot="19393465">
            <a:off x="-1362647" y="3225527"/>
            <a:ext cx="11732191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4221088"/>
            <a:ext cx="9144000" cy="1584176"/>
          </a:xfrm>
        </p:spPr>
        <p:txBody>
          <a:bodyPr>
            <a:normAutofit/>
          </a:bodyPr>
          <a:lstStyle/>
          <a:p>
            <a:r>
              <a:rPr lang="sk-SK" smtClean="0"/>
              <a:t>Nedúfame, že s nami budú polemizovať</a:t>
            </a:r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395536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Nechceme po nich aby skladali básne,</a:t>
            </a: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179512" y="2780928"/>
            <a:ext cx="8640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Nechceme aby</a:t>
            </a:r>
            <a:r>
              <a:rPr kumimoji="0" lang="sk-SK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písali zákony,</a:t>
            </a:r>
            <a:endParaRPr kumimoji="0" lang="sk-SK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/>
              <a:t>Zopár úloh by ale zvládnuť mohli,</a:t>
            </a:r>
            <a:br>
              <a:rPr lang="sk-SK" smtClean="0"/>
            </a:br>
            <a:r>
              <a:rPr lang="sk-SK" smtClean="0"/>
              <a:t>ale nezvládajú (dobre)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3015"/>
          </a:xfrm>
        </p:spPr>
        <p:txBody>
          <a:bodyPr>
            <a:normAutofit/>
          </a:bodyPr>
          <a:lstStyle/>
          <a:p>
            <a:r>
              <a:rPr lang="sk-SK" smtClean="0"/>
              <a:t>Dobre preložiť vetu</a:t>
            </a:r>
          </a:p>
          <a:p>
            <a:r>
              <a:rPr lang="sk-SK" smtClean="0"/>
              <a:t>Určiť čo je na obrázku</a:t>
            </a:r>
          </a:p>
          <a:p>
            <a:r>
              <a:rPr lang="sk-SK" smtClean="0"/>
              <a:t>Priradiť skladbe textovú charakteristiku</a:t>
            </a:r>
          </a:p>
          <a:p>
            <a:r>
              <a:rPr lang="sk-SK" smtClean="0"/>
              <a:t>Odhaliť a pomenovať súvislosť medzi pojmami</a:t>
            </a:r>
          </a:p>
          <a:p>
            <a:r>
              <a:rPr lang="sk-SK" smtClean="0"/>
              <a:t>Odvodzovať fakty</a:t>
            </a:r>
          </a:p>
          <a:p>
            <a:r>
              <a:rPr lang="sk-SK" smtClean="0"/>
              <a:t>...</a:t>
            </a:r>
          </a:p>
          <a:p>
            <a:endParaRPr lang="sk-SK" smtClean="0"/>
          </a:p>
          <a:p>
            <a:pPr>
              <a:buNone/>
            </a:pPr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251520" y="4941168"/>
            <a:ext cx="8640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4400" dirty="0" smtClean="0">
                <a:latin typeface="+mj-lt"/>
                <a:ea typeface="+mj-ea"/>
                <a:cs typeface="+mj-cs"/>
              </a:rPr>
              <a:t>...ú</a:t>
            </a:r>
            <a:r>
              <a:rPr kumimoji="0" lang="sk-SK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lohy</a:t>
            </a:r>
            <a:r>
              <a:rPr kumimoji="0" lang="sk-SK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pre ľudskú inteligenciu</a:t>
            </a:r>
            <a:endParaRPr kumimoji="0" lang="sk-SK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467544" y="1519039"/>
            <a:ext cx="8208912" cy="50783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 smtClean="0">
                <a:solidFill>
                  <a:schemeClr val="bg1"/>
                </a:solidFill>
              </a:rPr>
              <a:t>Počkať! Veď my predsa „produkty“ týchto činností využívame! </a:t>
            </a:r>
          </a:p>
          <a:p>
            <a:pPr algn="ctr"/>
            <a:endParaRPr lang="sk-SK" sz="5400" b="1" dirty="0">
              <a:solidFill>
                <a:schemeClr val="bg1"/>
              </a:solidFill>
            </a:endParaRPr>
          </a:p>
          <a:p>
            <a:pPr algn="ctr"/>
            <a:r>
              <a:rPr lang="sk-SK" sz="5400" b="1" dirty="0" smtClean="0">
                <a:solidFill>
                  <a:schemeClr val="bg1"/>
                </a:solidFill>
              </a:rPr>
              <a:t>Vyhľadávanie na Webe predsa funguje!</a:t>
            </a:r>
            <a:endParaRPr lang="sk-SK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/>
              <a:t>My sme tie úlohy už tak trochu vykonali namiesto počítačov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sk-SK" smtClean="0"/>
              <a:t>Keď sme uploadli obrázok, niečo sme k nemu napísali, niekto ho skomentoval</a:t>
            </a:r>
          </a:p>
          <a:p>
            <a:r>
              <a:rPr lang="sk-SK" smtClean="0"/>
              <a:t>Keď sme na YT zavesili video, dali sme k nemu nejaké tagy</a:t>
            </a:r>
          </a:p>
          <a:p>
            <a:r>
              <a:rPr lang="sk-SK" smtClean="0"/>
              <a:t>Wikipediu píšeme my, vo veľa jazykoch</a:t>
            </a:r>
          </a:p>
          <a:p>
            <a:endParaRPr lang="sk-SK" smtClean="0"/>
          </a:p>
          <a:p>
            <a:r>
              <a:rPr lang="sk-SK" smtClean="0"/>
              <a:t>... A z toho všetkého sa počítače naučili:</a:t>
            </a:r>
          </a:p>
          <a:p>
            <a:pPr lvl="1"/>
            <a:r>
              <a:rPr lang="sk-SK" smtClean="0"/>
              <a:t>Ako-tak prekladať</a:t>
            </a:r>
          </a:p>
          <a:p>
            <a:pPr lvl="1"/>
            <a:r>
              <a:rPr lang="sk-SK" smtClean="0"/>
              <a:t>Celkom dobre vyhľadávať</a:t>
            </a:r>
          </a:p>
          <a:p>
            <a:pPr lvl="1"/>
            <a:r>
              <a:rPr lang="sk-SK" smtClean="0"/>
              <a:t>Identifikovať súvislosti na základe zhody tagov</a:t>
            </a:r>
          </a:p>
          <a:p>
            <a:pPr lvl="1"/>
            <a:r>
              <a:rPr lang="sk-SK" smtClean="0"/>
              <a:t>...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My+favorite+is+thinking+dinosaur.+I+think+he+is+a+_92d6001cf5c1b282723217c2cba9082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15616" y="0"/>
            <a:ext cx="6858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840760" cy="6381328"/>
          </a:xfrm>
        </p:spPr>
        <p:txBody>
          <a:bodyPr>
            <a:normAutofit fontScale="90000"/>
          </a:bodyPr>
          <a:lstStyle/>
          <a:p>
            <a:r>
              <a:rPr lang="sk-SK" b="1" smtClean="0">
                <a:solidFill>
                  <a:schemeClr val="bg1"/>
                </a:solidFill>
              </a:rPr>
              <a:t>Čiže, aby počítačový systém vôbec fungoval, </a:t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/>
            </a:r>
            <a:br>
              <a:rPr lang="sk-SK" b="1" smtClean="0">
                <a:solidFill>
                  <a:schemeClr val="bg1"/>
                </a:solidFill>
              </a:rPr>
            </a:br>
            <a:r>
              <a:rPr lang="sk-SK" b="1" smtClean="0">
                <a:solidFill>
                  <a:schemeClr val="bg1"/>
                </a:solidFill>
              </a:rPr>
              <a:t>potrebuje využívať ľudí?</a:t>
            </a:r>
            <a:endParaRPr lang="sk-SK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thematrix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Obrázok 5" descr="pods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3528" y="3514725"/>
            <a:ext cx="6115050" cy="3343275"/>
          </a:xfrm>
          <a:prstGeom prst="rect">
            <a:avLst/>
          </a:prstGeom>
        </p:spPr>
      </p:pic>
      <p:pic>
        <p:nvPicPr>
          <p:cNvPr id="7" name="Obrázok 6" descr="matrix_pod-1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052750" y="3501008"/>
            <a:ext cx="3091250" cy="3356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sk-SK" smtClean="0"/>
              <a:t>Wikipedia</a:t>
            </a:r>
            <a:endParaRPr lang="sk-SK" dirty="0"/>
          </a:p>
        </p:txBody>
      </p:sp>
      <p:pic>
        <p:nvPicPr>
          <p:cNvPr id="4" name="Zástupný symbol obsahu 3" descr="Wikipedia_screen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971600" y="1069528"/>
            <a:ext cx="7290095" cy="5311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yahoo answers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83569" y="1085153"/>
            <a:ext cx="7776864" cy="5515068"/>
          </a:xfrm>
          <a:prstGeom prst="rect">
            <a:avLst/>
          </a:prstGeom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smtClean="0"/>
              <a:t>Community Question Answering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smtClean="0"/>
              <a:t>Community Question Answering</a:t>
            </a:r>
            <a:endParaRPr lang="sk-SK" dirty="0"/>
          </a:p>
        </p:txBody>
      </p:sp>
      <p:pic>
        <p:nvPicPr>
          <p:cNvPr id="4" name="Obrázok 3" descr="yahoo_answers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99592" y="1196752"/>
            <a:ext cx="7296150" cy="678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Crowd Database (Crowd SQL)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5220072" y="1874946"/>
            <a:ext cx="3923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CREATE CROWD TABLE Professor (</a:t>
            </a:r>
          </a:p>
          <a:p>
            <a:r>
              <a:rPr lang="en-US" dirty="0" smtClean="0"/>
              <a:t>   name STRING PRIMARY KEY,</a:t>
            </a:r>
          </a:p>
          <a:p>
            <a:r>
              <a:rPr lang="en-US" dirty="0" smtClean="0"/>
              <a:t>   email STRING UNIQUE,</a:t>
            </a:r>
          </a:p>
          <a:p>
            <a:r>
              <a:rPr lang="en-US" dirty="0" smtClean="0"/>
              <a:t>   university STRING,</a:t>
            </a:r>
          </a:p>
          <a:p>
            <a:r>
              <a:rPr lang="en-US" dirty="0" smtClean="0"/>
              <a:t>   department STRING,</a:t>
            </a:r>
          </a:p>
          <a:p>
            <a:r>
              <a:rPr lang="en-US" dirty="0" smtClean="0"/>
              <a:t>   FOREIGN KEY (university,</a:t>
            </a:r>
          </a:p>
          <a:p>
            <a:r>
              <a:rPr lang="en-US" dirty="0"/>
              <a:t> </a:t>
            </a:r>
            <a:r>
              <a:rPr lang="en-US" dirty="0" smtClean="0"/>
              <a:t>  department)</a:t>
            </a:r>
          </a:p>
          <a:p>
            <a:r>
              <a:rPr lang="en-US" dirty="0" smtClean="0"/>
              <a:t>   REF Department(university, name) );</a:t>
            </a:r>
            <a:endParaRPr lang="en-US" dirty="0"/>
          </a:p>
        </p:txBody>
      </p:sp>
      <p:sp>
        <p:nvSpPr>
          <p:cNvPr id="5" name="Obdĺžnik 4"/>
          <p:cNvSpPr/>
          <p:nvPr/>
        </p:nvSpPr>
        <p:spPr>
          <a:xfrm>
            <a:off x="5508104" y="5119374"/>
            <a:ext cx="3312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SELECT * FROM Professor</a:t>
            </a:r>
          </a:p>
          <a:p>
            <a:r>
              <a:rPr lang="en-US" dirty="0" smtClean="0"/>
              <a:t>WHERE email LIKE "%</a:t>
            </a:r>
            <a:r>
              <a:rPr lang="en-US" dirty="0" err="1" smtClean="0"/>
              <a:t>berkeley</a:t>
            </a:r>
            <a:r>
              <a:rPr lang="en-US" dirty="0" smtClean="0"/>
              <a:t>%" AND dept = "Math";</a:t>
            </a:r>
            <a:endParaRPr lang="en-US" dirty="0"/>
          </a:p>
        </p:txBody>
      </p:sp>
      <p:sp>
        <p:nvSpPr>
          <p:cNvPr id="6" name="BlokTextu 5"/>
          <p:cNvSpPr txBox="1"/>
          <p:nvPr/>
        </p:nvSpPr>
        <p:spPr>
          <a:xfrm>
            <a:off x="0" y="6444044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[Franklin, et al. 2011]</a:t>
            </a:r>
            <a:endParaRPr lang="sk-SK" dirty="0"/>
          </a:p>
        </p:txBody>
      </p:sp>
      <p:pic>
        <p:nvPicPr>
          <p:cNvPr id="7" name="Obrázok 6" descr="crowddb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51520" y="1374958"/>
            <a:ext cx="4889368" cy="4934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Crowd Database (Crowd SQL)</a:t>
            </a:r>
            <a:endParaRPr lang="sk-SK" dirty="0"/>
          </a:p>
        </p:txBody>
      </p:sp>
      <p:pic>
        <p:nvPicPr>
          <p:cNvPr id="9" name="Obrázok 8" descr="crowddb tasks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83446" y="1124744"/>
            <a:ext cx="8925058" cy="2699141"/>
          </a:xfrm>
          <a:prstGeom prst="rect">
            <a:avLst/>
          </a:prstGeom>
        </p:spPr>
      </p:pic>
      <p:pic>
        <p:nvPicPr>
          <p:cNvPr id="10" name="Obrázok 9" descr="crowddb tasks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9512" y="3895893"/>
            <a:ext cx="8964488" cy="2711065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0" y="6444044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[Franklin, et al. 2011]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Skupina 16"/>
          <p:cNvGrpSpPr/>
          <p:nvPr/>
        </p:nvGrpSpPr>
        <p:grpSpPr>
          <a:xfrm>
            <a:off x="2267744" y="120746"/>
            <a:ext cx="3168352" cy="2732190"/>
            <a:chOff x="2267744" y="120746"/>
            <a:chExt cx="3168352" cy="2732190"/>
          </a:xfrm>
        </p:grpSpPr>
        <p:sp>
          <p:nvSpPr>
            <p:cNvPr id="7" name="Ovál 6"/>
            <p:cNvSpPr/>
            <p:nvPr/>
          </p:nvSpPr>
          <p:spPr>
            <a:xfrm>
              <a:off x="2339752" y="120746"/>
              <a:ext cx="2967982" cy="2732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dirty="0">
                <a:solidFill>
                  <a:schemeClr val="tx1"/>
                </a:solidFill>
              </a:endParaRPr>
            </a:p>
          </p:txBody>
        </p:sp>
        <p:sp>
          <p:nvSpPr>
            <p:cNvPr id="11" name="BlokTextu 10"/>
            <p:cNvSpPr txBox="1"/>
            <p:nvPr/>
          </p:nvSpPr>
          <p:spPr>
            <a:xfrm>
              <a:off x="2267744" y="908720"/>
              <a:ext cx="31683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dirty="0" smtClean="0"/>
                <a:t>Ľudské počítanie</a:t>
              </a:r>
            </a:p>
            <a:p>
              <a:pPr algn="ctr"/>
              <a:r>
                <a:rPr lang="sk-SK" sz="2400" dirty="0" smtClean="0"/>
                <a:t>(</a:t>
              </a:r>
              <a:r>
                <a:rPr lang="sk-SK" sz="2400" dirty="0" err="1" smtClean="0"/>
                <a:t>human</a:t>
              </a:r>
              <a:r>
                <a:rPr lang="sk-SK" sz="2400" dirty="0" smtClean="0"/>
                <a:t> </a:t>
              </a:r>
              <a:r>
                <a:rPr lang="sk-SK" sz="2400" dirty="0" err="1" smtClean="0"/>
                <a:t>computation</a:t>
              </a:r>
              <a:r>
                <a:rPr lang="sk-SK" sz="2400" dirty="0" smtClean="0"/>
                <a:t>)</a:t>
              </a:r>
              <a:endParaRPr lang="sk-SK" sz="2400" dirty="0"/>
            </a:p>
          </p:txBody>
        </p:sp>
      </p:grpSp>
      <p:grpSp>
        <p:nvGrpSpPr>
          <p:cNvPr id="18" name="Skupina 17"/>
          <p:cNvGrpSpPr/>
          <p:nvPr/>
        </p:nvGrpSpPr>
        <p:grpSpPr>
          <a:xfrm>
            <a:off x="1115616" y="1916832"/>
            <a:ext cx="2967982" cy="2732190"/>
            <a:chOff x="1115616" y="1916832"/>
            <a:chExt cx="2967982" cy="2732190"/>
          </a:xfrm>
        </p:grpSpPr>
        <p:sp>
          <p:nvSpPr>
            <p:cNvPr id="8" name="Ovál 7"/>
            <p:cNvSpPr/>
            <p:nvPr/>
          </p:nvSpPr>
          <p:spPr>
            <a:xfrm>
              <a:off x="1115616" y="1916832"/>
              <a:ext cx="2967982" cy="2732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>
                <a:solidFill>
                  <a:schemeClr val="tx1"/>
                </a:solidFill>
              </a:endParaRPr>
            </a:p>
          </p:txBody>
        </p:sp>
        <p:sp>
          <p:nvSpPr>
            <p:cNvPr id="12" name="BlokTextu 11"/>
            <p:cNvSpPr txBox="1"/>
            <p:nvPr/>
          </p:nvSpPr>
          <p:spPr>
            <a:xfrm>
              <a:off x="1259632" y="2852936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dirty="0" smtClean="0"/>
                <a:t>Čerpanie z davu</a:t>
              </a:r>
            </a:p>
            <a:p>
              <a:pPr algn="ctr"/>
              <a:r>
                <a:rPr lang="sk-SK" sz="2400" dirty="0" smtClean="0"/>
                <a:t>(</a:t>
              </a:r>
              <a:r>
                <a:rPr lang="sk-SK" sz="2400" dirty="0" err="1" smtClean="0"/>
                <a:t>crowdsourcing</a:t>
              </a:r>
              <a:r>
                <a:rPr lang="sk-SK" sz="2400" dirty="0" smtClean="0"/>
                <a:t>)</a:t>
              </a:r>
              <a:endParaRPr lang="sk-SK" sz="2400" dirty="0"/>
            </a:p>
          </p:txBody>
        </p:sp>
      </p:grpSp>
      <p:grpSp>
        <p:nvGrpSpPr>
          <p:cNvPr id="19" name="Skupina 18"/>
          <p:cNvGrpSpPr/>
          <p:nvPr/>
        </p:nvGrpSpPr>
        <p:grpSpPr>
          <a:xfrm>
            <a:off x="3620242" y="1848938"/>
            <a:ext cx="3039990" cy="2732190"/>
            <a:chOff x="3620242" y="1848938"/>
            <a:chExt cx="3039990" cy="2732190"/>
          </a:xfrm>
        </p:grpSpPr>
        <p:sp>
          <p:nvSpPr>
            <p:cNvPr id="9" name="Ovál 8"/>
            <p:cNvSpPr/>
            <p:nvPr/>
          </p:nvSpPr>
          <p:spPr>
            <a:xfrm>
              <a:off x="3620242" y="1848938"/>
              <a:ext cx="2967982" cy="27321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>
                <a:solidFill>
                  <a:schemeClr val="tx1"/>
                </a:solidFill>
              </a:endParaRPr>
            </a:p>
          </p:txBody>
        </p:sp>
        <p:sp>
          <p:nvSpPr>
            <p:cNvPr id="13" name="BlokTextu 12"/>
            <p:cNvSpPr txBox="1"/>
            <p:nvPr/>
          </p:nvSpPr>
          <p:spPr>
            <a:xfrm>
              <a:off x="3923928" y="2742019"/>
              <a:ext cx="2736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dirty="0" smtClean="0"/>
                <a:t>Sociálne počítanie</a:t>
              </a:r>
            </a:p>
            <a:p>
              <a:pPr algn="ctr"/>
              <a:r>
                <a:rPr lang="sk-SK" sz="2400" dirty="0" smtClean="0"/>
                <a:t>(</a:t>
              </a:r>
              <a:r>
                <a:rPr lang="sk-SK" sz="2400" dirty="0" err="1" smtClean="0"/>
                <a:t>social</a:t>
              </a:r>
              <a:r>
                <a:rPr lang="sk-SK" sz="2400" dirty="0" smtClean="0"/>
                <a:t> </a:t>
              </a:r>
            </a:p>
            <a:p>
              <a:pPr algn="ctr"/>
              <a:r>
                <a:rPr lang="sk-SK" sz="2400" dirty="0" err="1" smtClean="0"/>
                <a:t>computation</a:t>
              </a:r>
              <a:r>
                <a:rPr lang="sk-SK" sz="2400" dirty="0" smtClean="0"/>
                <a:t>)</a:t>
              </a:r>
              <a:endParaRPr lang="sk-SK" sz="2400" dirty="0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5432965" y="4221088"/>
            <a:ext cx="3243491" cy="2592288"/>
            <a:chOff x="5432965" y="4221088"/>
            <a:chExt cx="3243491" cy="2592288"/>
          </a:xfrm>
        </p:grpSpPr>
        <p:sp>
          <p:nvSpPr>
            <p:cNvPr id="10" name="Ovál 9"/>
            <p:cNvSpPr/>
            <p:nvPr/>
          </p:nvSpPr>
          <p:spPr>
            <a:xfrm>
              <a:off x="5432965" y="4221088"/>
              <a:ext cx="3099475" cy="259228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dirty="0">
                <a:solidFill>
                  <a:schemeClr val="tx1"/>
                </a:solidFill>
              </a:endParaRPr>
            </a:p>
          </p:txBody>
        </p:sp>
        <p:sp>
          <p:nvSpPr>
            <p:cNvPr id="14" name="BlokTextu 13"/>
            <p:cNvSpPr txBox="1"/>
            <p:nvPr/>
          </p:nvSpPr>
          <p:spPr>
            <a:xfrm>
              <a:off x="5940152" y="5085184"/>
              <a:ext cx="2736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dirty="0" smtClean="0"/>
                <a:t>Dolovanie </a:t>
              </a:r>
            </a:p>
            <a:p>
              <a:pPr algn="ctr"/>
              <a:r>
                <a:rPr lang="sk-SK" sz="2400" dirty="0" smtClean="0"/>
                <a:t>v dátach</a:t>
              </a:r>
            </a:p>
            <a:p>
              <a:pPr algn="ctr"/>
              <a:r>
                <a:rPr lang="sk-SK" sz="2400" dirty="0" smtClean="0"/>
                <a:t>(</a:t>
              </a:r>
              <a:r>
                <a:rPr lang="sk-SK" sz="2400" dirty="0" err="1" smtClean="0"/>
                <a:t>data</a:t>
              </a:r>
              <a:r>
                <a:rPr lang="sk-SK" sz="2400" dirty="0" smtClean="0"/>
                <a:t> </a:t>
              </a:r>
              <a:r>
                <a:rPr lang="sk-SK" sz="2400" dirty="0" err="1" smtClean="0"/>
                <a:t>mining</a:t>
              </a:r>
              <a:r>
                <a:rPr lang="sk-SK" sz="2400" dirty="0" smtClean="0"/>
                <a:t>)</a:t>
              </a:r>
              <a:endParaRPr lang="sk-SK" sz="2400" dirty="0"/>
            </a:p>
          </p:txBody>
        </p:sp>
      </p:grpSp>
      <p:grpSp>
        <p:nvGrpSpPr>
          <p:cNvPr id="21" name="Skupina 20"/>
          <p:cNvGrpSpPr/>
          <p:nvPr/>
        </p:nvGrpSpPr>
        <p:grpSpPr>
          <a:xfrm>
            <a:off x="611560" y="620688"/>
            <a:ext cx="6624736" cy="5616624"/>
            <a:chOff x="611560" y="620688"/>
            <a:chExt cx="6624736" cy="5616624"/>
          </a:xfrm>
        </p:grpSpPr>
        <p:sp>
          <p:nvSpPr>
            <p:cNvPr id="6" name="Ovál 5"/>
            <p:cNvSpPr/>
            <p:nvPr/>
          </p:nvSpPr>
          <p:spPr>
            <a:xfrm>
              <a:off x="611560" y="620688"/>
              <a:ext cx="6624736" cy="56166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>
                <a:solidFill>
                  <a:schemeClr val="tx1"/>
                </a:solidFill>
              </a:endParaRPr>
            </a:p>
          </p:txBody>
        </p:sp>
        <p:sp>
          <p:nvSpPr>
            <p:cNvPr id="15" name="BlokTextu 14"/>
            <p:cNvSpPr txBox="1"/>
            <p:nvPr/>
          </p:nvSpPr>
          <p:spPr>
            <a:xfrm>
              <a:off x="2051720" y="4830251"/>
              <a:ext cx="30963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dirty="0" smtClean="0"/>
                <a:t>Kolektívna inteligencia</a:t>
              </a:r>
            </a:p>
            <a:p>
              <a:pPr algn="ctr"/>
              <a:r>
                <a:rPr lang="sk-SK" sz="2400" dirty="0" smtClean="0"/>
                <a:t>(</a:t>
              </a:r>
              <a:r>
                <a:rPr lang="sk-SK" sz="2400" dirty="0" err="1" smtClean="0"/>
                <a:t>collective</a:t>
              </a:r>
              <a:r>
                <a:rPr lang="sk-SK" sz="2400" dirty="0" smtClean="0"/>
                <a:t> </a:t>
              </a:r>
              <a:r>
                <a:rPr lang="sk-SK" sz="2400" dirty="0" err="1" smtClean="0"/>
                <a:t>intelligence</a:t>
              </a:r>
              <a:r>
                <a:rPr lang="sk-SK" sz="2400" dirty="0" smtClean="0"/>
                <a:t>)</a:t>
              </a:r>
              <a:endParaRPr lang="sk-SK" sz="2400" dirty="0"/>
            </a:p>
          </p:txBody>
        </p:sp>
      </p:grpSp>
      <p:sp>
        <p:nvSpPr>
          <p:cNvPr id="16" name="BlokTextu 15"/>
          <p:cNvSpPr txBox="1"/>
          <p:nvPr/>
        </p:nvSpPr>
        <p:spPr>
          <a:xfrm>
            <a:off x="0" y="6444044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sk-SK" dirty="0" err="1" smtClean="0"/>
              <a:t>Quinn</a:t>
            </a:r>
            <a:r>
              <a:rPr lang="sk-SK" dirty="0" smtClean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Bederson</a:t>
            </a:r>
            <a:r>
              <a:rPr lang="en-US" dirty="0" smtClean="0"/>
              <a:t> 2011]</a:t>
            </a:r>
            <a:endParaRPr lang="sk-SK" dirty="0"/>
          </a:p>
        </p:txBody>
      </p:sp>
      <p:grpSp>
        <p:nvGrpSpPr>
          <p:cNvPr id="25" name="Skupina 24"/>
          <p:cNvGrpSpPr/>
          <p:nvPr/>
        </p:nvGrpSpPr>
        <p:grpSpPr>
          <a:xfrm>
            <a:off x="1115616" y="1916832"/>
            <a:ext cx="2967982" cy="2732190"/>
            <a:chOff x="1115616" y="1916832"/>
            <a:chExt cx="2967982" cy="2732190"/>
          </a:xfrm>
        </p:grpSpPr>
        <p:sp>
          <p:nvSpPr>
            <p:cNvPr id="26" name="Ovál 25"/>
            <p:cNvSpPr/>
            <p:nvPr/>
          </p:nvSpPr>
          <p:spPr>
            <a:xfrm>
              <a:off x="1115616" y="1916832"/>
              <a:ext cx="2967982" cy="2732190"/>
            </a:xfrm>
            <a:prstGeom prst="ellipse">
              <a:avLst/>
            </a:prstGeom>
            <a:noFill/>
            <a:ln w="63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b="1">
                <a:solidFill>
                  <a:schemeClr val="tx1"/>
                </a:solidFill>
              </a:endParaRPr>
            </a:p>
          </p:txBody>
        </p:sp>
        <p:sp>
          <p:nvSpPr>
            <p:cNvPr id="27" name="BlokTextu 26"/>
            <p:cNvSpPr txBox="1"/>
            <p:nvPr/>
          </p:nvSpPr>
          <p:spPr>
            <a:xfrm>
              <a:off x="1259632" y="2852936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400" b="1" dirty="0" smtClean="0"/>
                <a:t>Čerpanie z davu</a:t>
              </a:r>
            </a:p>
            <a:p>
              <a:pPr algn="ctr"/>
              <a:r>
                <a:rPr lang="sk-SK" sz="2400" b="1" dirty="0" smtClean="0"/>
                <a:t>(</a:t>
              </a:r>
              <a:r>
                <a:rPr lang="sk-SK" sz="2400" b="1" dirty="0" err="1" smtClean="0"/>
                <a:t>crowdsourcing</a:t>
              </a:r>
              <a:r>
                <a:rPr lang="sk-SK" sz="2400" b="1" dirty="0" smtClean="0"/>
                <a:t>)</a:t>
              </a:r>
              <a:endParaRPr lang="sk-SK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/>
              <a:t>Crowdsourcing (a.k.a. čerpanie z davu)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(zop</a:t>
            </a:r>
            <a:r>
              <a:rPr lang="sk-SK" smtClean="0"/>
              <a:t>ár definícií a charakteristík</a:t>
            </a:r>
            <a:r>
              <a:rPr lang="en-US" smtClean="0"/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mtClean="0"/>
              <a:t>Crowdsourcing je riešenie úlohy „davom“ ľudí</a:t>
            </a:r>
          </a:p>
          <a:p>
            <a:r>
              <a:rPr lang="sk-SK" smtClean="0"/>
              <a:t>Charakteristiky</a:t>
            </a:r>
          </a:p>
          <a:p>
            <a:pPr lvl="1"/>
            <a:r>
              <a:rPr lang="sk-SK" smtClean="0"/>
              <a:t>Ide spravidla o úlohy vyžadujúce ľudskú prácu</a:t>
            </a:r>
          </a:p>
          <a:p>
            <a:pPr lvl="1"/>
            <a:r>
              <a:rPr lang="sk-SK" smtClean="0"/>
              <a:t>Úlohy sú relatívne jednoduché (ale nemusia)</a:t>
            </a:r>
          </a:p>
          <a:p>
            <a:pPr lvl="1"/>
            <a:r>
              <a:rPr lang="sk-SK" smtClean="0"/>
              <a:t>Úlohy riešia ne-experti</a:t>
            </a:r>
          </a:p>
          <a:p>
            <a:pPr lvl="1"/>
            <a:r>
              <a:rPr lang="sk-SK" smtClean="0"/>
              <a:t>Úlohy sú riešené redundantne, aby sa zabezpečila správnosť riešení</a:t>
            </a:r>
          </a:p>
          <a:p>
            <a:pPr lvl="1"/>
            <a:r>
              <a:rPr lang="sk-SK" smtClean="0"/>
              <a:t>Na riešenie úloh sa spravidla využíva softvérová platforma</a:t>
            </a:r>
            <a:endParaRPr lang="en-US" smtClean="0"/>
          </a:p>
          <a:p>
            <a:r>
              <a:rPr lang="en-US" smtClean="0"/>
              <a:t>Pr</a:t>
            </a:r>
            <a:r>
              <a:rPr lang="sk-SK" smtClean="0"/>
              <a:t>ínosy: flexibilnosť a škálovateľnosť</a:t>
            </a:r>
            <a:endParaRPr lang="en-US" smtClean="0"/>
          </a:p>
          <a:p>
            <a:pPr lvl="1"/>
            <a:endParaRPr lang="sk-SK" smtClean="0"/>
          </a:p>
          <a:p>
            <a:pPr lvl="1"/>
            <a:endParaRPr lang="sk-SK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179512" y="2924944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Dekompoz</a:t>
            </a:r>
            <a:r>
              <a:rPr lang="sk-SK" sz="2400" b="1" dirty="0" err="1" smtClean="0"/>
              <a:t>ícia</a:t>
            </a:r>
            <a:r>
              <a:rPr lang="sk-SK" sz="2400" b="1" dirty="0" smtClean="0"/>
              <a:t> </a:t>
            </a:r>
          </a:p>
          <a:p>
            <a:pPr algn="ctr"/>
            <a:r>
              <a:rPr lang="sk-SK" sz="2400" b="1" dirty="0" smtClean="0"/>
              <a:t>(rozklad úloh)</a:t>
            </a:r>
            <a:endParaRPr lang="sk-SK" sz="2400" b="1" dirty="0"/>
          </a:p>
        </p:txBody>
      </p:sp>
      <p:sp>
        <p:nvSpPr>
          <p:cNvPr id="5" name="BlokTextu 4"/>
          <p:cNvSpPr txBox="1"/>
          <p:nvPr/>
        </p:nvSpPr>
        <p:spPr>
          <a:xfrm>
            <a:off x="4967536" y="2958043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err="1" smtClean="0"/>
              <a:t>Agregácia</a:t>
            </a:r>
            <a:r>
              <a:rPr lang="sk-SK" sz="2400" b="1" dirty="0" smtClean="0"/>
              <a:t> </a:t>
            </a:r>
          </a:p>
          <a:p>
            <a:pPr algn="ctr"/>
            <a:r>
              <a:rPr lang="sk-SK" sz="2400" b="1" dirty="0" smtClean="0"/>
              <a:t>(spájanie čiastkových riešení)</a:t>
            </a:r>
            <a:endParaRPr lang="sk-SK" sz="2400" b="1" dirty="0"/>
          </a:p>
        </p:txBody>
      </p:sp>
      <p:sp>
        <p:nvSpPr>
          <p:cNvPr id="6" name="BlokTextu 5"/>
          <p:cNvSpPr txBox="1"/>
          <p:nvPr/>
        </p:nvSpPr>
        <p:spPr>
          <a:xfrm>
            <a:off x="5292080" y="40466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Explicitne či implicitne?</a:t>
            </a:r>
            <a:endParaRPr lang="sk-SK" sz="2400" b="1" dirty="0"/>
          </a:p>
        </p:txBody>
      </p:sp>
      <p:sp>
        <p:nvSpPr>
          <p:cNvPr id="7" name="BlokTextu 6"/>
          <p:cNvSpPr txBox="1"/>
          <p:nvPr/>
        </p:nvSpPr>
        <p:spPr>
          <a:xfrm>
            <a:off x="5076056" y="580526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Akú ľudskú schopnosť?</a:t>
            </a:r>
            <a:endParaRPr lang="sk-SK" sz="2400" b="1" dirty="0"/>
          </a:p>
        </p:txBody>
      </p:sp>
      <p:sp>
        <p:nvSpPr>
          <p:cNvPr id="8" name="BlokTextu 7"/>
          <p:cNvSpPr txBox="1"/>
          <p:nvPr/>
        </p:nvSpPr>
        <p:spPr>
          <a:xfrm>
            <a:off x="539552" y="580526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Akou technikou?</a:t>
            </a:r>
            <a:endParaRPr lang="sk-SK" sz="2400" b="1" dirty="0"/>
          </a:p>
        </p:txBody>
      </p:sp>
      <p:sp>
        <p:nvSpPr>
          <p:cNvPr id="9" name="BlokTextu 8"/>
          <p:cNvSpPr txBox="1"/>
          <p:nvPr/>
        </p:nvSpPr>
        <p:spPr>
          <a:xfrm>
            <a:off x="2771800" y="1484784"/>
            <a:ext cx="3312368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</a:rPr>
              <a:t>Motiv</a:t>
            </a:r>
            <a:r>
              <a:rPr lang="sk-SK" sz="5400" b="1" dirty="0" err="1" smtClean="0">
                <a:solidFill>
                  <a:schemeClr val="bg1"/>
                </a:solidFill>
              </a:rPr>
              <a:t>ácia</a:t>
            </a:r>
            <a:endParaRPr lang="sk-SK" sz="5400" b="1" dirty="0">
              <a:solidFill>
                <a:schemeClr val="bg1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395536" y="40466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Aký typ problému?</a:t>
            </a:r>
            <a:endParaRPr lang="sk-SK" sz="2400" b="1" dirty="0"/>
          </a:p>
        </p:txBody>
      </p:sp>
      <p:sp>
        <p:nvSpPr>
          <p:cNvPr id="11" name="BlokTextu 10"/>
          <p:cNvSpPr txBox="1"/>
          <p:nvPr/>
        </p:nvSpPr>
        <p:spPr>
          <a:xfrm>
            <a:off x="1187624" y="4365104"/>
            <a:ext cx="6408712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 smtClean="0">
                <a:solidFill>
                  <a:schemeClr val="bg1"/>
                </a:solidFill>
              </a:rPr>
              <a:t>Zabezpečenie kvality</a:t>
            </a:r>
            <a:endParaRPr lang="sk-SK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Zabezpe</a:t>
            </a:r>
            <a:r>
              <a:rPr lang="sk-SK" smtClean="0"/>
              <a:t>čenie kvality:</a:t>
            </a:r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46856" y="1916832"/>
            <a:ext cx="8229600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 ľudskými</a:t>
            </a:r>
            <a:r>
              <a:rPr kumimoji="0" lang="sk-SK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„</a:t>
            </a:r>
            <a:r>
              <a:rPr kumimoji="0" lang="sk-SK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superschopnosťami</a:t>
            </a:r>
            <a:r>
              <a:rPr kumimoji="0" lang="sk-SK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 prichádzajú aj ľudské chyby</a:t>
            </a:r>
            <a:endParaRPr kumimoji="0" lang="sk-SK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lipping Coins through Mechanical Turk: Part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39752" y="1844824"/>
            <a:ext cx="4128393" cy="440912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Mechanical Turk</a:t>
            </a:r>
            <a:endParaRPr lang="sk-SK" dirty="0"/>
          </a:p>
        </p:txBody>
      </p:sp>
      <p:pic>
        <p:nvPicPr>
          <p:cNvPr id="4" name="Obrázok 3" descr="mechanical-turk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1520" y="1242556"/>
            <a:ext cx="5715000" cy="392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 descr="cannon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203848" y="1242556"/>
            <a:ext cx="5544616" cy="5282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Obrázok 4" descr="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77923" y="2250668"/>
            <a:ext cx="8614557" cy="3677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Toss-a-Coin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27930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mtClean="0"/>
              <a:t>Jednoduchá úloha:</a:t>
            </a:r>
          </a:p>
          <a:p>
            <a:pPr>
              <a:buNone/>
            </a:pPr>
            <a:r>
              <a:rPr lang="sk-SK" smtClean="0"/>
              <a:t>hoďte si mincou a zapíšte čo vám padlo.</a:t>
            </a:r>
          </a:p>
          <a:p>
            <a:pPr>
              <a:buNone/>
            </a:pPr>
            <a:endParaRPr lang="sk-SK" smtClean="0"/>
          </a:p>
          <a:p>
            <a:pPr>
              <a:buNone/>
            </a:pPr>
            <a:r>
              <a:rPr lang="sk-SK" smtClean="0"/>
              <a:t>Za </a:t>
            </a:r>
            <a:r>
              <a:rPr lang="sk-SK" b="1" smtClean="0"/>
              <a:t>hlavu</a:t>
            </a:r>
            <a:r>
              <a:rPr lang="sk-SK" smtClean="0"/>
              <a:t> vám neskôr dáme </a:t>
            </a:r>
            <a:r>
              <a:rPr lang="sk-SK" b="1" smtClean="0"/>
              <a:t>4 centy</a:t>
            </a:r>
          </a:p>
          <a:p>
            <a:pPr>
              <a:buNone/>
            </a:pPr>
            <a:r>
              <a:rPr lang="sk-SK" smtClean="0"/>
              <a:t>Za </a:t>
            </a:r>
            <a:r>
              <a:rPr lang="sk-SK" b="1" smtClean="0"/>
              <a:t>orla</a:t>
            </a:r>
            <a:r>
              <a:rPr lang="sk-SK" smtClean="0"/>
              <a:t> vám neskôr dáme </a:t>
            </a:r>
            <a:r>
              <a:rPr lang="sk-SK" b="1" smtClean="0"/>
              <a:t>2 centy</a:t>
            </a:r>
          </a:p>
          <a:p>
            <a:pPr>
              <a:buNone/>
            </a:pPr>
            <a:endParaRPr lang="sk-SK" b="1" smtClean="0"/>
          </a:p>
          <a:p>
            <a:pPr>
              <a:buNone/>
            </a:pPr>
            <a:r>
              <a:rPr lang="sk-SK" smtClean="0"/>
              <a:t>Čo asi tak vyšlo? </a:t>
            </a:r>
            <a:r>
              <a:rPr lang="sk-SK" smtClean="0">
                <a:sym typeface="Wingdings" pitchFamily="2" charset="2"/>
              </a:rPr>
              <a:t>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Toss-a-Coin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27930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mtClean="0"/>
              <a:t>Jednoduchá úloha:</a:t>
            </a:r>
          </a:p>
          <a:p>
            <a:pPr>
              <a:buNone/>
            </a:pPr>
            <a:r>
              <a:rPr lang="sk-SK" smtClean="0"/>
              <a:t>hoďte si mincou a zapíšte čo vám padlo.</a:t>
            </a:r>
            <a:endParaRPr lang="sk-SK" dirty="0" smtClean="0"/>
          </a:p>
        </p:txBody>
      </p:sp>
      <p:pic>
        <p:nvPicPr>
          <p:cNvPr id="56322" name="Picture 2" descr="Flipping Coins through Mechanical Turk: Part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60040" y="2392199"/>
            <a:ext cx="8748464" cy="4465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Ako teda zabezpečovať kvalitu?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mtClean="0"/>
              <a:t>Viacnásobné riešenie tej istej úlohy</a:t>
            </a:r>
          </a:p>
          <a:p>
            <a:r>
              <a:rPr lang="sk-SK" smtClean="0"/>
              <a:t>Kontrola voči známym riešeniam</a:t>
            </a:r>
          </a:p>
          <a:p>
            <a:r>
              <a:rPr lang="sk-SK" smtClean="0"/>
              <a:t>Detekcia neštandardného správania</a:t>
            </a:r>
          </a:p>
          <a:p>
            <a:r>
              <a:rPr lang="sk-SK" smtClean="0"/>
              <a:t>Hodnotenia inými používateľmi, recenzie</a:t>
            </a:r>
          </a:p>
          <a:p>
            <a:r>
              <a:rPr lang="sk-SK" smtClean="0"/>
              <a:t>Automatické hodnotenie</a:t>
            </a:r>
            <a:endParaRPr lang="en-US" smtClean="0"/>
          </a:p>
          <a:p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46856" y="51571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4400" dirty="0" smtClean="0">
                <a:latin typeface="+mj-lt"/>
                <a:ea typeface="+mj-ea"/>
                <a:cs typeface="+mj-cs"/>
              </a:rPr>
              <a:t>Použitá metóda vždy závisí od úlohy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(nie všetko sa dá vždy použiť)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Čo sa týka motivácie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Peniaze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Reputácia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Dobrá vôľa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Súlad s osobnými cieľmi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Socializácia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G</a:t>
            </a:r>
            <a:r>
              <a:rPr lang="en-US" sz="3600" smtClean="0"/>
              <a:t>amifi</a:t>
            </a:r>
            <a:r>
              <a:rPr lang="sk-SK" sz="3600" smtClean="0"/>
              <a:t>kácia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sk-SK" sz="3600" smtClean="0"/>
              <a:t>Zábava</a:t>
            </a:r>
            <a:r>
              <a:rPr lang="en-US" sz="3600" smtClean="0"/>
              <a:t> 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eClerk</a:t>
            </a:r>
            <a:r>
              <a:rPr lang="sk-SK" smtClean="0"/>
              <a:t> (finančná motivácia)</a:t>
            </a:r>
            <a:endParaRPr lang="en-GB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k-SK" smtClean="0"/>
              <a:t>Digitalizácia rukou písaných textov</a:t>
            </a:r>
            <a:endParaRPr lang="en-GB" smtClean="0"/>
          </a:p>
          <a:p>
            <a:r>
              <a:rPr lang="sk-SK" smtClean="0"/>
              <a:t>Účastníci z tretieho sveta </a:t>
            </a:r>
            <a:r>
              <a:rPr lang="en-GB" smtClean="0"/>
              <a:t>(India)</a:t>
            </a:r>
          </a:p>
          <a:p>
            <a:r>
              <a:rPr lang="sk-SK" smtClean="0"/>
              <a:t>Platforma: </a:t>
            </a:r>
            <a:r>
              <a:rPr lang="en-GB" smtClean="0"/>
              <a:t>SMS</a:t>
            </a:r>
            <a:r>
              <a:rPr lang="sk-SK" smtClean="0"/>
              <a:t> služba</a:t>
            </a:r>
            <a:endParaRPr lang="en-GB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3356992"/>
            <a:ext cx="347238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3568" y="3356992"/>
            <a:ext cx="3456384" cy="81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619672" y="4725144"/>
            <a:ext cx="2935188" cy="11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google.com/recaptcha/images/recaptcha-example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260648"/>
            <a:ext cx="6120680" cy="2436576"/>
          </a:xfrm>
          <a:prstGeom prst="rect">
            <a:avLst/>
          </a:prstGeom>
          <a:noFill/>
        </p:spPr>
      </p:pic>
      <p:pic>
        <p:nvPicPr>
          <p:cNvPr id="57348" name="Picture 4" descr="http://irevolution.files.wordpress.com/2013/06/recaptcha_pic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67744" y="2807930"/>
            <a:ext cx="4752528" cy="3861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Duolingo (reputácia, gamification)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http://westkarana.com/wp-content/uploads/2012/10/Fullscreen-capture-1062012-64927-PM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276915"/>
            <a:ext cx="8208912" cy="50324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1114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3752"/>
            <a:ext cx="9144000" cy="1143000"/>
          </a:xfrm>
        </p:spPr>
        <p:txBody>
          <a:bodyPr>
            <a:normAutofit/>
          </a:bodyPr>
          <a:lstStyle/>
          <a:p>
            <a:r>
              <a:rPr lang="sk-SK" smtClean="0"/>
              <a:t>Duolingo ako crowdsourcingový nástroj</a:t>
            </a:r>
            <a:endParaRPr lang="sk-SK" dirty="0"/>
          </a:p>
        </p:txBody>
      </p:sp>
      <p:pic>
        <p:nvPicPr>
          <p:cNvPr id="4" name="Obrázok 3" descr="DuolingoNewTranslationPage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51520" y="1052736"/>
            <a:ext cx="8638523" cy="52712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sk-SK" smtClean="0"/>
              <a:t>Delicious (súlad s osobnými cieľmi)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2875" y="1125091"/>
            <a:ext cx="8858250" cy="791741"/>
          </a:xfrm>
        </p:spPr>
        <p:txBody>
          <a:bodyPr/>
          <a:lstStyle/>
          <a:p>
            <a:r>
              <a:rPr lang="sk-SK" smtClean="0"/>
              <a:t>Záložkový portál využívajúci tagovanie</a:t>
            </a:r>
            <a:endParaRPr lang="sk-SK" dirty="0"/>
          </a:p>
        </p:txBody>
      </p:sp>
      <p:pic>
        <p:nvPicPr>
          <p:cNvPr id="4" name="Obrázok 3" descr="delicious-screensho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39552" y="2348880"/>
            <a:ext cx="7920880" cy="3240360"/>
          </a:xfrm>
          <a:prstGeom prst="rect">
            <a:avLst/>
          </a:prstGeom>
        </p:spPr>
      </p:pic>
      <p:pic>
        <p:nvPicPr>
          <p:cNvPr id="5" name="Obrázok 4" descr="picture-22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16076" y="1749779"/>
            <a:ext cx="6740300" cy="4631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/>
          <a:lstStyle/>
          <a:p>
            <a:r>
              <a:rPr lang="en-US" smtClean="0"/>
              <a:t>Motiv</a:t>
            </a:r>
            <a:r>
              <a:rPr lang="sk-SK" smtClean="0"/>
              <a:t>ácia zábavou: </a:t>
            </a:r>
            <a:r>
              <a:rPr lang="en-US" smtClean="0"/>
              <a:t>ESP Game</a:t>
            </a:r>
            <a:endParaRPr lang="sk-SK" dirty="0"/>
          </a:p>
        </p:txBody>
      </p:sp>
      <p:pic>
        <p:nvPicPr>
          <p:cNvPr id="27650" name="Picture 2" descr="http://www.corante.com/many/images/esp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1027552"/>
            <a:ext cx="7380312" cy="5830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16016" y="692696"/>
            <a:ext cx="3970784" cy="1872208"/>
          </a:xfrm>
        </p:spPr>
        <p:txBody>
          <a:bodyPr>
            <a:normAutofit/>
          </a:bodyPr>
          <a:lstStyle/>
          <a:p>
            <a:r>
              <a:rPr lang="sk-SK" smtClean="0"/>
              <a:t>Kto si ešte spomenie? </a:t>
            </a:r>
            <a:r>
              <a:rPr lang="sk-SK" smtClean="0">
                <a:sym typeface="Wingdings" pitchFamily="2" charset="2"/>
              </a:rPr>
              <a:t></a:t>
            </a:r>
            <a:endParaRPr lang="sk-SK" dirty="0"/>
          </a:p>
        </p:txBody>
      </p:sp>
      <p:pic>
        <p:nvPicPr>
          <p:cNvPr id="2050" name="Picture 2" descr="http://hol.abime.net/pic_full/dbs/3301-3400/3336_dbs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200400"/>
            <a:ext cx="9144000" cy="3657600"/>
          </a:xfrm>
          <a:prstGeom prst="rect">
            <a:avLst/>
          </a:prstGeom>
          <a:noFill/>
        </p:spPr>
      </p:pic>
      <p:pic>
        <p:nvPicPr>
          <p:cNvPr id="2052" name="Picture 4" descr="http://www.emuparadise.me/GameBase%20Amiga/Screenshots/A/Atomix_2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4067944" cy="3254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FoldIT – Hra na návrh proteínov</a:t>
            </a:r>
            <a:endParaRPr lang="sk-SK" dirty="0"/>
          </a:p>
        </p:txBody>
      </p:sp>
      <p:pic>
        <p:nvPicPr>
          <p:cNvPr id="4" name="Obrázok 3" descr="sheetoutofplace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20080" y="1844824"/>
            <a:ext cx="7668344" cy="4505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3968" y="188640"/>
            <a:ext cx="4860032" cy="1152128"/>
          </a:xfrm>
        </p:spPr>
        <p:txBody>
          <a:bodyPr>
            <a:normAutofit fontScale="90000"/>
          </a:bodyPr>
          <a:lstStyle/>
          <a:p>
            <a:r>
              <a:rPr lang="sk-SK" smtClean="0"/>
              <a:t>Hry s účelom</a:t>
            </a:r>
            <a:br>
              <a:rPr lang="sk-SK" smtClean="0"/>
            </a:br>
            <a:r>
              <a:rPr lang="sk-SK" smtClean="0"/>
              <a:t>Klasifikácia a dizajn</a:t>
            </a:r>
            <a:endParaRPr lang="sk-SK" dirty="0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82815" y="1772816"/>
            <a:ext cx="506118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260648"/>
            <a:ext cx="3679223" cy="239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7544" y="2748782"/>
            <a:ext cx="3240360" cy="389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CityLights 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720080"/>
          </a:xfrm>
        </p:spPr>
        <p:txBody>
          <a:bodyPr/>
          <a:lstStyle/>
          <a:p>
            <a:pPr algn="ctr">
              <a:buNone/>
            </a:pPr>
            <a:r>
              <a:rPr lang="sk-SK" smtClean="0"/>
              <a:t>Hra na čistenie tagov (hudobných zdrojov)</a:t>
            </a:r>
            <a:endParaRPr lang="sk-SK" dirty="0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1988840"/>
            <a:ext cx="7308304" cy="461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Little</a:t>
            </a:r>
            <a:r>
              <a:rPr lang="sk-SK" smtClean="0"/>
              <a:t> Search </a:t>
            </a:r>
            <a:r>
              <a:rPr lang="en-US" smtClean="0"/>
              <a:t>Game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251520" y="1196752"/>
            <a:ext cx="856895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Hra na objavovanie vzťahov</a:t>
            </a:r>
            <a:r>
              <a:rPr kumimoji="0" lang="sk-SK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medzi slovami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Zástupný symbol obsahu 3" descr="screenGame2.pn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251520" y="2115266"/>
            <a:ext cx="8773746" cy="44100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PexAce</a:t>
            </a:r>
            <a:endParaRPr lang="sk-SK" dirty="0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251520" y="1196752"/>
            <a:ext cx="856895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Hra na získavanie </a:t>
            </a:r>
            <a:r>
              <a:rPr kumimoji="0" lang="sk-SK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tagov</a:t>
            </a: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obrázkom</a:t>
            </a:r>
          </a:p>
        </p:txBody>
      </p:sp>
      <p:pic>
        <p:nvPicPr>
          <p:cNvPr id="8" name="Obrázok 7" descr="PexAce_screen_annotate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5977" y="2996953"/>
            <a:ext cx="9008023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PexAce</a:t>
            </a:r>
            <a:endParaRPr lang="sk-SK" dirty="0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251520" y="1196752"/>
            <a:ext cx="856895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Hra na získavanie </a:t>
            </a:r>
            <a:r>
              <a:rPr kumimoji="0" lang="sk-SK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tagov</a:t>
            </a: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 obrázkom</a:t>
            </a:r>
          </a:p>
        </p:txBody>
      </p:sp>
      <p:pic>
        <p:nvPicPr>
          <p:cNvPr id="9" name="Obrázok 8" descr="PexAce_screen_seek.t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2924944"/>
            <a:ext cx="9176021" cy="3933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PexAce: </a:t>
            </a:r>
            <a:r>
              <a:rPr lang="sk-SK" smtClean="0"/>
              <a:t>extrakcia tagov</a:t>
            </a:r>
            <a:endParaRPr lang="sk-SK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83" y="1567917"/>
            <a:ext cx="8668581" cy="5332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PexAce: </a:t>
            </a:r>
            <a:r>
              <a:rPr lang="sk-SK" smtClean="0"/>
              <a:t>nasadenie a overenie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mtClean="0"/>
              <a:t>(</a:t>
            </a:r>
            <a:r>
              <a:rPr lang="sk-SK" smtClean="0"/>
              <a:t>Zlatý štandard</a:t>
            </a:r>
            <a:r>
              <a:rPr lang="en-US" smtClean="0"/>
              <a:t>) Corel</a:t>
            </a:r>
            <a:r>
              <a:rPr lang="sk-SK" smtClean="0"/>
              <a:t> 5K </a:t>
            </a:r>
            <a:r>
              <a:rPr lang="en-US" smtClean="0"/>
              <a:t>dataset: </a:t>
            </a:r>
            <a:r>
              <a:rPr lang="sk-SK" smtClean="0"/>
              <a:t>fotky</a:t>
            </a:r>
            <a:r>
              <a:rPr lang="en-US" smtClean="0"/>
              <a:t> + </a:t>
            </a:r>
            <a:r>
              <a:rPr lang="sk-SK" smtClean="0"/>
              <a:t>tagy</a:t>
            </a:r>
            <a:endParaRPr lang="en-US" smtClean="0"/>
          </a:p>
          <a:p>
            <a:pPr lvl="0"/>
            <a:r>
              <a:rPr lang="en-US" smtClean="0"/>
              <a:t>107 </a:t>
            </a:r>
            <a:r>
              <a:rPr lang="sk-SK" smtClean="0"/>
              <a:t>hráčov</a:t>
            </a:r>
            <a:r>
              <a:rPr lang="en-US" smtClean="0"/>
              <a:t>, 814 </a:t>
            </a:r>
            <a:r>
              <a:rPr lang="sk-SK" smtClean="0"/>
              <a:t>hier</a:t>
            </a:r>
            <a:r>
              <a:rPr lang="en-US" smtClean="0"/>
              <a:t>, 2 792 </a:t>
            </a:r>
            <a:r>
              <a:rPr lang="sk-SK" smtClean="0"/>
              <a:t>obrázkov</a:t>
            </a:r>
            <a:endParaRPr lang="en-US" smtClean="0"/>
          </a:p>
          <a:p>
            <a:pPr lvl="0"/>
            <a:r>
              <a:rPr lang="en-US" smtClean="0"/>
              <a:t>22 176 </a:t>
            </a:r>
            <a:r>
              <a:rPr lang="sk-SK" smtClean="0"/>
              <a:t>anotácií</a:t>
            </a:r>
            <a:r>
              <a:rPr lang="en-US" smtClean="0"/>
              <a:t>, 5 723 </a:t>
            </a:r>
            <a:r>
              <a:rPr lang="sk-SK" smtClean="0"/>
              <a:t>tagov</a:t>
            </a:r>
            <a:endParaRPr lang="en-US" smtClean="0"/>
          </a:p>
          <a:p>
            <a:pPr>
              <a:buNone/>
            </a:pPr>
            <a:r>
              <a:rPr lang="en-US" smtClean="0"/>
              <a:t> </a:t>
            </a:r>
          </a:p>
          <a:p>
            <a:r>
              <a:rPr lang="sk-SK" smtClean="0"/>
              <a:t>Porovnanie so zlatým štandardom</a:t>
            </a:r>
            <a:r>
              <a:rPr lang="en-US" smtClean="0"/>
              <a:t>: </a:t>
            </a:r>
            <a:r>
              <a:rPr lang="sk-SK" smtClean="0"/>
              <a:t>73</a:t>
            </a:r>
            <a:r>
              <a:rPr lang="en-US" smtClean="0"/>
              <a:t>% </a:t>
            </a:r>
            <a:r>
              <a:rPr lang="sk-SK" smtClean="0"/>
              <a:t>presnosť</a:t>
            </a:r>
            <a:endParaRPr lang="en-US" smtClean="0"/>
          </a:p>
          <a:p>
            <a:r>
              <a:rPr lang="sk-SK" smtClean="0"/>
              <a:t>Dodatočné hodnotenie</a:t>
            </a:r>
            <a:r>
              <a:rPr lang="en-US" smtClean="0"/>
              <a:t>: 94% </a:t>
            </a:r>
            <a:r>
              <a:rPr lang="sk-SK" smtClean="0"/>
              <a:t>presnosť</a:t>
            </a:r>
            <a:endParaRPr lang="en-US" smtClean="0"/>
          </a:p>
          <a:p>
            <a:r>
              <a:rPr lang="sk-SK" smtClean="0"/>
              <a:t>Automatické metódy dosahujú nanajvýš </a:t>
            </a:r>
            <a:r>
              <a:rPr lang="en-US" smtClean="0"/>
              <a:t>~70% *</a:t>
            </a:r>
          </a:p>
          <a:p>
            <a:pPr lvl="1"/>
            <a:r>
              <a:rPr lang="sk-SK" smtClean="0"/>
              <a:t>Navyše len nad obmedzenou množinou tagov</a:t>
            </a:r>
            <a:endParaRPr lang="en-US" dirty="0" smtClean="0"/>
          </a:p>
        </p:txBody>
      </p:sp>
      <p:sp>
        <p:nvSpPr>
          <p:cNvPr id="4" name="TextBox 11"/>
          <p:cNvSpPr txBox="1"/>
          <p:nvPr/>
        </p:nvSpPr>
        <p:spPr>
          <a:xfrm>
            <a:off x="1043608" y="6034062"/>
            <a:ext cx="810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*[</a:t>
            </a:r>
            <a:r>
              <a:rPr lang="en-US" dirty="0" err="1" smtClean="0"/>
              <a:t>Duygulu</a:t>
            </a:r>
            <a:r>
              <a:rPr lang="en-US" dirty="0" smtClean="0"/>
              <a:t> et. al. Object recognition as machine translation: Learning a lexicon for a fixed image vocabulary 2002. Springer-</a:t>
            </a:r>
            <a:r>
              <a:rPr lang="en-US" dirty="0" err="1" smtClean="0"/>
              <a:t>Verlag</a:t>
            </a:r>
            <a:r>
              <a:rPr lang="en-US" dirty="0" smtClean="0"/>
              <a:t>.]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 z</a:t>
            </a:r>
            <a:r>
              <a:rPr lang="sk-SK" smtClean="0"/>
              <a:t>áver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mtClean="0"/>
              <a:t>Počítače potrebujeme, ale oni nás tiež</a:t>
            </a:r>
          </a:p>
          <a:p>
            <a:endParaRPr lang="sk-SK" smtClean="0"/>
          </a:p>
          <a:p>
            <a:r>
              <a:rPr lang="sk-SK" smtClean="0"/>
              <a:t>Obzerajte sa keď budete najbližšie na webe, nikdy neviete či niekomu nepomáhate </a:t>
            </a:r>
            <a:r>
              <a:rPr lang="sk-SK" smtClean="0">
                <a:sym typeface="Wingdings" pitchFamily="2" charset="2"/>
              </a:rPr>
              <a:t></a:t>
            </a:r>
            <a:endParaRPr lang="sk-SK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3664</TotalTime>
  <Words>744</Words>
  <Application>Microsoft Office PowerPoint</Application>
  <PresentationFormat>Prezentácia na obrazovke (4:3)</PresentationFormat>
  <Paragraphs>154</Paragraphs>
  <Slides>38</Slides>
  <Notes>3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39" baseType="lpstr">
      <vt:lpstr>Motív Office</vt:lpstr>
      <vt:lpstr>Ľudské počítanie: Symbióza ľudí a počítačov</vt:lpstr>
      <vt:lpstr>... to im však stále nedáva neobmedzené schopnosti!</vt:lpstr>
      <vt:lpstr>Snímka 3</vt:lpstr>
      <vt:lpstr>Nedúfame, že s nami budú polemizovať</vt:lpstr>
      <vt:lpstr>Zopár úloh by ale zvládnuť mohli, ale nezvládajú (dobre)</vt:lpstr>
      <vt:lpstr>My sme tie úlohy už tak trochu vykonali namiesto počítačov</vt:lpstr>
      <vt:lpstr>Čiže, aby počítačový systém vôbec fungoval,          potrebuje využívať ľudí?</vt:lpstr>
      <vt:lpstr>Snímka 8</vt:lpstr>
      <vt:lpstr>Wikipedia</vt:lpstr>
      <vt:lpstr>Community Question Answering</vt:lpstr>
      <vt:lpstr>Community Question Answering</vt:lpstr>
      <vt:lpstr>Crowd Database (Crowd SQL)</vt:lpstr>
      <vt:lpstr>Crowd Database (Crowd SQL)</vt:lpstr>
      <vt:lpstr>Snímka 14</vt:lpstr>
      <vt:lpstr>Crowdsourcing (a.k.a. čerpanie z davu) (zopár definícií a charakteristík)</vt:lpstr>
      <vt:lpstr>Snímka 16</vt:lpstr>
      <vt:lpstr>Zabezpečenie kvality:</vt:lpstr>
      <vt:lpstr>Mechanical Turk</vt:lpstr>
      <vt:lpstr>Toss-a-Coin</vt:lpstr>
      <vt:lpstr>Toss-a-Coin</vt:lpstr>
      <vt:lpstr>Ako teda zabezpečovať kvalitu?</vt:lpstr>
      <vt:lpstr>Čo sa týka motivácie</vt:lpstr>
      <vt:lpstr>eClerk (finančná motivácia)</vt:lpstr>
      <vt:lpstr>Snímka 24</vt:lpstr>
      <vt:lpstr>Duolingo (reputácia, gamification)</vt:lpstr>
      <vt:lpstr>Duolingo ako crowdsourcingový nástroj</vt:lpstr>
      <vt:lpstr>Delicious (súlad s osobnými cieľmi)</vt:lpstr>
      <vt:lpstr>Motivácia zábavou: ESP Game</vt:lpstr>
      <vt:lpstr>Kto si ešte spomenie? </vt:lpstr>
      <vt:lpstr>FoldIT – Hra na návrh proteínov</vt:lpstr>
      <vt:lpstr>Hry s účelom Klasifikácia a dizajn</vt:lpstr>
      <vt:lpstr>CityLights </vt:lpstr>
      <vt:lpstr>Little Search Game</vt:lpstr>
      <vt:lpstr>PexAce</vt:lpstr>
      <vt:lpstr>PexAce</vt:lpstr>
      <vt:lpstr>PexAce: extrakcia tagov</vt:lpstr>
      <vt:lpstr>PexAce: nasadenie a overenie</vt:lpstr>
      <vt:lpstr>Na záver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Ľudské počítanie: Symbióza ľudí a počítačov</dc:title>
  <dc:creator>Jakub Šimko</dc:creator>
  <cp:lastModifiedBy>Jakub Šimko</cp:lastModifiedBy>
  <cp:revision>76</cp:revision>
  <dcterms:created xsi:type="dcterms:W3CDTF">2014-02-09T10:45:44Z</dcterms:created>
  <dcterms:modified xsi:type="dcterms:W3CDTF">2014-02-12T21:43:48Z</dcterms:modified>
</cp:coreProperties>
</file>