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5"/>
  </p:notesMasterIdLst>
  <p:sldIdLst>
    <p:sldId id="332" r:id="rId2"/>
    <p:sldId id="417" r:id="rId3"/>
    <p:sldId id="515" r:id="rId4"/>
    <p:sldId id="518" r:id="rId5"/>
    <p:sldId id="512" r:id="rId6"/>
    <p:sldId id="513" r:id="rId7"/>
    <p:sldId id="514" r:id="rId8"/>
    <p:sldId id="579" r:id="rId9"/>
    <p:sldId id="531" r:id="rId10"/>
    <p:sldId id="523" r:id="rId11"/>
    <p:sldId id="525" r:id="rId12"/>
    <p:sldId id="582" r:id="rId13"/>
    <p:sldId id="583" r:id="rId14"/>
    <p:sldId id="584" r:id="rId15"/>
    <p:sldId id="581" r:id="rId16"/>
    <p:sldId id="553" r:id="rId17"/>
    <p:sldId id="588" r:id="rId18"/>
    <p:sldId id="532" r:id="rId19"/>
    <p:sldId id="589" r:id="rId20"/>
    <p:sldId id="592" r:id="rId21"/>
    <p:sldId id="552" r:id="rId22"/>
    <p:sldId id="590" r:id="rId23"/>
    <p:sldId id="556" r:id="rId24"/>
    <p:sldId id="591" r:id="rId25"/>
    <p:sldId id="558" r:id="rId26"/>
    <p:sldId id="564" r:id="rId27"/>
    <p:sldId id="534" r:id="rId28"/>
    <p:sldId id="596" r:id="rId29"/>
    <p:sldId id="521" r:id="rId30"/>
    <p:sldId id="535" r:id="rId31"/>
    <p:sldId id="567" r:id="rId32"/>
    <p:sldId id="527" r:id="rId33"/>
    <p:sldId id="598" r:id="rId34"/>
    <p:sldId id="536" r:id="rId35"/>
    <p:sldId id="516" r:id="rId36"/>
    <p:sldId id="538" r:id="rId37"/>
    <p:sldId id="539" r:id="rId38"/>
    <p:sldId id="466" r:id="rId39"/>
    <p:sldId id="467" r:id="rId40"/>
    <p:sldId id="543" r:id="rId41"/>
    <p:sldId id="593" r:id="rId42"/>
    <p:sldId id="594" r:id="rId43"/>
    <p:sldId id="595"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410976" initials="E" lastIdx="1" clrIdx="0"/>
  <p:cmAuthor id="1" name="MO" initials="MO" lastIdx="4"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0033CC"/>
    <a:srgbClr val="A50021"/>
    <a:srgbClr val="FFAB57"/>
    <a:srgbClr val="336699"/>
    <a:srgbClr val="009999"/>
    <a:srgbClr val="97F165"/>
    <a:srgbClr val="0000FF"/>
    <a:srgbClr val="6600FF"/>
    <a:srgbClr val="D2EE6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89" autoAdjust="0"/>
    <p:restoredTop sz="93659" autoAdjust="0"/>
  </p:normalViewPr>
  <p:slideViewPr>
    <p:cSldViewPr>
      <p:cViewPr varScale="1">
        <p:scale>
          <a:sx n="83" d="100"/>
          <a:sy n="83" d="100"/>
        </p:scale>
        <p:origin x="-72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0B9805D-3EA0-4EAF-9320-BF1136C9B000}" type="datetimeFigureOut">
              <a:rPr lang="en-US"/>
              <a:pPr>
                <a:defRPr/>
              </a:pPr>
              <a:t>11/18/2012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E9FF996-700E-4821-9121-9A6E44E81ED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cstate="print"/>
          <a:srcRect/>
          <a:stretch>
            <a:fillRect/>
          </a:stretch>
        </p:blipFill>
        <p:spPr bwMode="auto">
          <a:xfrm>
            <a:off x="0" y="0"/>
            <a:ext cx="9144000" cy="4114800"/>
          </a:xfrm>
          <a:prstGeom prst="rect">
            <a:avLst/>
          </a:prstGeom>
          <a:noFill/>
          <a:ln w="12699">
            <a:noFill/>
            <a:miter lim="800000"/>
            <a:headEnd/>
            <a:tailEnd/>
          </a:ln>
        </p:spPr>
      </p:pic>
      <p:grpSp>
        <p:nvGrpSpPr>
          <p:cNvPr id="2" name="Group 26"/>
          <p:cNvGrpSpPr>
            <a:grpSpLocks/>
          </p:cNvGrpSpPr>
          <p:nvPr userDrawn="1"/>
        </p:nvGrpSpPr>
        <p:grpSpPr bwMode="auto">
          <a:xfrm>
            <a:off x="1588" y="3644900"/>
            <a:ext cx="9140825" cy="3213100"/>
            <a:chOff x="1" y="2296"/>
            <a:chExt cx="5758" cy="2024"/>
          </a:xfrm>
          <a:solidFill>
            <a:schemeClr val="bg1"/>
          </a:solidFill>
        </p:grpSpPr>
        <p:sp>
          <p:nvSpPr>
            <p:cNvPr id="4120" name="Freeform 24"/>
            <p:cNvSpPr>
              <a:spLocks/>
            </p:cNvSpPr>
            <p:nvPr userDrawn="1"/>
          </p:nvSpPr>
          <p:spPr bwMode="auto">
            <a:xfrm>
              <a:off x="1" y="2296"/>
              <a:ext cx="5758" cy="288"/>
            </a:xfrm>
            <a:custGeom>
              <a:avLst/>
              <a:gdLst/>
              <a:ahLst/>
              <a:cxnLst>
                <a:cxn ang="0">
                  <a:pos x="0" y="314"/>
                </a:cxn>
                <a:cxn ang="0">
                  <a:pos x="2879" y="0"/>
                </a:cxn>
                <a:cxn ang="0">
                  <a:pos x="5758" y="314"/>
                </a:cxn>
              </a:cxnLst>
              <a:rect l="0" t="0" r="r" b="b"/>
              <a:pathLst>
                <a:path w="5758" h="314">
                  <a:moveTo>
                    <a:pt x="0" y="314"/>
                  </a:moveTo>
                  <a:cubicBezTo>
                    <a:pt x="959" y="157"/>
                    <a:pt x="1919" y="0"/>
                    <a:pt x="2879" y="0"/>
                  </a:cubicBezTo>
                  <a:cubicBezTo>
                    <a:pt x="3839" y="0"/>
                    <a:pt x="4798" y="157"/>
                    <a:pt x="5758" y="314"/>
                  </a:cubicBezTo>
                </a:path>
              </a:pathLst>
            </a:custGeom>
            <a:grpFill/>
            <a:ln w="9525">
              <a:noFill/>
              <a:round/>
              <a:headEnd/>
              <a:tailEnd/>
            </a:ln>
            <a:effectLst/>
          </p:spPr>
          <p:txBody>
            <a:bodyPr/>
            <a:lstStyle/>
            <a:p>
              <a:pPr eaLnBrk="0" hangingPunct="0"/>
              <a:endParaRPr lang="en-US" sz="2400">
                <a:solidFill>
                  <a:srgbClr val="000000"/>
                </a:solidFill>
                <a:latin typeface="Times New Roman" pitchFamily="18" charset="0"/>
              </a:endParaRPr>
            </a:p>
          </p:txBody>
        </p:sp>
        <p:sp>
          <p:nvSpPr>
            <p:cNvPr id="4121" name="Rectangle 25"/>
            <p:cNvSpPr>
              <a:spLocks noChangeArrowheads="1"/>
            </p:cNvSpPr>
            <p:nvPr userDrawn="1"/>
          </p:nvSpPr>
          <p:spPr bwMode="auto">
            <a:xfrm>
              <a:off x="1" y="2584"/>
              <a:ext cx="5758" cy="1736"/>
            </a:xfrm>
            <a:prstGeom prst="rect">
              <a:avLst/>
            </a:prstGeom>
            <a:grpFill/>
            <a:ln w="12699">
              <a:noFill/>
              <a:miter lim="800000"/>
              <a:headEnd/>
              <a:tailEnd/>
            </a:ln>
            <a:effectLst/>
          </p:spPr>
          <p:txBody>
            <a:bodyPr wrap="none" lIns="90488" tIns="44450" rIns="90488" bIns="44450" anchor="ctr"/>
            <a:lstStyle/>
            <a:p>
              <a:pPr eaLnBrk="0" hangingPunct="0"/>
              <a:endParaRPr lang="en-US" sz="2400">
                <a:solidFill>
                  <a:srgbClr val="000000"/>
                </a:solidFill>
                <a:latin typeface="Times New Roman" pitchFamily="18" charset="0"/>
              </a:endParaRPr>
            </a:p>
          </p:txBody>
        </p:sp>
      </p:grpSp>
      <p:sp>
        <p:nvSpPr>
          <p:cNvPr id="4100" name="Rectangle 4"/>
          <p:cNvSpPr>
            <a:spLocks noGrp="1" noChangeArrowheads="1"/>
          </p:cNvSpPr>
          <p:nvPr>
            <p:ph type="ctrTitle"/>
          </p:nvPr>
        </p:nvSpPr>
        <p:spPr>
          <a:xfrm>
            <a:off x="458788" y="4821238"/>
            <a:ext cx="4113212" cy="1143000"/>
          </a:xfrm>
        </p:spPr>
        <p:txBody>
          <a:bodyPr/>
          <a:lstStyle>
            <a:lvl1pPr algn="l">
              <a:defRPr sz="2800" b="1">
                <a:solidFill>
                  <a:schemeClr val="tx1"/>
                </a:solidFill>
              </a:defRPr>
            </a:lvl1pPr>
          </a:lstStyle>
          <a:p>
            <a:r>
              <a:rPr lang="en-US" smtClean="0"/>
              <a:t>Click to edit Master title style</a:t>
            </a:r>
            <a:endParaRPr lang="en-US"/>
          </a:p>
        </p:txBody>
      </p:sp>
      <p:sp>
        <p:nvSpPr>
          <p:cNvPr id="4101" name="Rectangle 5"/>
          <p:cNvSpPr>
            <a:spLocks noGrp="1" noChangeArrowheads="1"/>
          </p:cNvSpPr>
          <p:nvPr>
            <p:ph type="subTitle" idx="1"/>
          </p:nvPr>
        </p:nvSpPr>
        <p:spPr>
          <a:xfrm>
            <a:off x="2609850" y="3979863"/>
            <a:ext cx="3924300" cy="696912"/>
          </a:xfrm>
        </p:spPr>
        <p:txBody>
          <a:bodyPr/>
          <a:lstStyle>
            <a:lvl1pPr marL="0" indent="0">
              <a:buFontTx/>
              <a:buNone/>
              <a:defRPr sz="1800"/>
            </a:lvl1pPr>
          </a:lstStyle>
          <a:p>
            <a:r>
              <a:rPr lang="en-US" smtClean="0"/>
              <a:t>Click to edit Master subtitle style</a:t>
            </a:r>
            <a:endParaRPr lang="en-US"/>
          </a:p>
        </p:txBody>
      </p:sp>
      <p:pic>
        <p:nvPicPr>
          <p:cNvPr id="4117" name="Picture 21"/>
          <p:cNvPicPr>
            <a:picLocks noChangeArrowheads="1"/>
          </p:cNvPicPr>
          <p:nvPr/>
        </p:nvPicPr>
        <p:blipFill>
          <a:blip r:embed="rId3" cstate="print"/>
          <a:srcRect/>
          <a:stretch>
            <a:fillRect/>
          </a:stretch>
        </p:blipFill>
        <p:spPr bwMode="auto">
          <a:xfrm>
            <a:off x="6824663" y="6046788"/>
            <a:ext cx="1547812" cy="292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33525"/>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33525"/>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54038"/>
            <a:ext cx="1943100" cy="4637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554038"/>
            <a:ext cx="5676900" cy="4637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5" name="Picture 21"/>
          <p:cNvPicPr>
            <a:picLocks noChangeArrowheads="1"/>
          </p:cNvPicPr>
          <p:nvPr/>
        </p:nvPicPr>
        <p:blipFill>
          <a:blip r:embed="rId13" cstate="print"/>
          <a:srcRect/>
          <a:stretch>
            <a:fillRect/>
          </a:stretch>
        </p:blipFill>
        <p:spPr bwMode="auto">
          <a:xfrm>
            <a:off x="215900" y="101600"/>
            <a:ext cx="1547813" cy="292100"/>
          </a:xfrm>
          <a:prstGeom prst="rect">
            <a:avLst/>
          </a:prstGeom>
          <a:noFill/>
          <a:ln w="9525">
            <a:noFill/>
            <a:miter lim="800000"/>
            <a:headEnd/>
            <a:tailEnd/>
          </a:ln>
          <a:effectLst/>
        </p:spPr>
      </p:pic>
      <p:sp>
        <p:nvSpPr>
          <p:cNvPr id="1044" name="Rectangle 20"/>
          <p:cNvSpPr>
            <a:spLocks noChangeArrowheads="1"/>
          </p:cNvSpPr>
          <p:nvPr/>
        </p:nvSpPr>
        <p:spPr bwMode="auto">
          <a:xfrm>
            <a:off x="0" y="6483350"/>
            <a:ext cx="9144000" cy="374650"/>
          </a:xfrm>
          <a:prstGeom prst="rect">
            <a:avLst/>
          </a:prstGeom>
          <a:solidFill>
            <a:srgbClr val="DDDDDD"/>
          </a:solidFill>
          <a:ln w="9525">
            <a:noFill/>
            <a:miter lim="800000"/>
            <a:headEnd/>
            <a:tailEnd/>
          </a:ln>
          <a:effectLst/>
        </p:spPr>
        <p:txBody>
          <a:bodyPr wrap="none" anchor="ctr"/>
          <a:lstStyle/>
          <a:p>
            <a:pPr eaLnBrk="0" hangingPunct="0"/>
            <a:endParaRPr lang="en-US" sz="2400">
              <a:solidFill>
                <a:srgbClr val="000000"/>
              </a:solidFill>
              <a:latin typeface="Times New Roman" pitchFamily="18" charset="0"/>
            </a:endParaRPr>
          </a:p>
        </p:txBody>
      </p:sp>
      <p:sp>
        <p:nvSpPr>
          <p:cNvPr id="1035" name="Rectangle 11"/>
          <p:cNvSpPr>
            <a:spLocks noChangeArrowheads="1"/>
          </p:cNvSpPr>
          <p:nvPr/>
        </p:nvSpPr>
        <p:spPr bwMode="auto">
          <a:xfrm>
            <a:off x="0" y="541338"/>
            <a:ext cx="9144000" cy="704850"/>
          </a:xfrm>
          <a:prstGeom prst="rect">
            <a:avLst/>
          </a:prstGeom>
          <a:solidFill>
            <a:srgbClr val="DDDDDD"/>
          </a:solidFill>
          <a:ln w="9525">
            <a:noFill/>
            <a:miter lim="800000"/>
            <a:headEnd/>
            <a:tailEnd/>
          </a:ln>
          <a:effectLst/>
        </p:spPr>
        <p:txBody>
          <a:bodyPr wrap="none" anchor="ctr"/>
          <a:lstStyle/>
          <a:p>
            <a:pPr eaLnBrk="0" hangingPunct="0"/>
            <a:endParaRPr lang="en-US" sz="2400">
              <a:solidFill>
                <a:srgbClr val="000000"/>
              </a:solidFill>
              <a:latin typeface="Times New Roman" pitchFamily="18" charset="0"/>
            </a:endParaRPr>
          </a:p>
        </p:txBody>
      </p:sp>
      <p:sp>
        <p:nvSpPr>
          <p:cNvPr id="1026" name="Rectangle 2"/>
          <p:cNvSpPr>
            <a:spLocks noGrp="1" noChangeArrowheads="1"/>
          </p:cNvSpPr>
          <p:nvPr>
            <p:ph type="title"/>
          </p:nvPr>
        </p:nvSpPr>
        <p:spPr bwMode="auto">
          <a:xfrm>
            <a:off x="685800" y="554038"/>
            <a:ext cx="7772400" cy="658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533525"/>
            <a:ext cx="7772400" cy="3657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Line 10"/>
          <p:cNvSpPr>
            <a:spLocks noChangeShapeType="1"/>
          </p:cNvSpPr>
          <p:nvPr/>
        </p:nvSpPr>
        <p:spPr bwMode="auto">
          <a:xfrm>
            <a:off x="0" y="477838"/>
            <a:ext cx="9144000" cy="0"/>
          </a:xfrm>
          <a:prstGeom prst="line">
            <a:avLst/>
          </a:prstGeom>
          <a:noFill/>
          <a:ln w="76200">
            <a:solidFill>
              <a:srgbClr val="0053A1"/>
            </a:solidFill>
            <a:round/>
            <a:headEnd/>
            <a:tailEnd/>
          </a:ln>
          <a:effectLst/>
        </p:spPr>
        <p:txBody>
          <a:bodyPr wrap="none" anchor="ctr"/>
          <a:lstStyle/>
          <a:p>
            <a:pPr eaLnBrk="0" hangingPunct="0"/>
            <a:endParaRPr lang="en-US" sz="2400">
              <a:solidFill>
                <a:srgbClr val="000000"/>
              </a:solidFill>
              <a:latin typeface="Times New Roman" pitchFamily="18" charset="0"/>
            </a:endParaRPr>
          </a:p>
        </p:txBody>
      </p:sp>
      <p:sp>
        <p:nvSpPr>
          <p:cNvPr id="1036" name="Text Box 12"/>
          <p:cNvSpPr txBox="1">
            <a:spLocks noChangeArrowheads="1"/>
          </p:cNvSpPr>
          <p:nvPr/>
        </p:nvSpPr>
        <p:spPr bwMode="auto">
          <a:xfrm>
            <a:off x="8245475" y="177800"/>
            <a:ext cx="927100" cy="214313"/>
          </a:xfrm>
          <a:prstGeom prst="rect">
            <a:avLst/>
          </a:prstGeom>
          <a:noFill/>
          <a:ln w="9525">
            <a:noFill/>
            <a:miter lim="800000"/>
            <a:headEnd/>
            <a:tailEnd/>
          </a:ln>
          <a:effectLst/>
        </p:spPr>
        <p:txBody>
          <a:bodyPr wrap="none">
            <a:spAutoFit/>
          </a:bodyPr>
          <a:lstStyle/>
          <a:p>
            <a:pPr eaLnBrk="0" hangingPunct="0"/>
            <a:r>
              <a:rPr lang="en-US" sz="800" b="1">
                <a:solidFill>
                  <a:srgbClr val="808080"/>
                </a:solidFill>
              </a:rPr>
              <a:t>Honeywell.com</a:t>
            </a:r>
          </a:p>
        </p:txBody>
      </p:sp>
      <p:sp>
        <p:nvSpPr>
          <p:cNvPr id="1039" name="Text Box 15"/>
          <p:cNvSpPr txBox="1">
            <a:spLocks noChangeArrowheads="1"/>
          </p:cNvSpPr>
          <p:nvPr/>
        </p:nvSpPr>
        <p:spPr bwMode="auto">
          <a:xfrm>
            <a:off x="8091488" y="177800"/>
            <a:ext cx="284162" cy="214313"/>
          </a:xfrm>
          <a:prstGeom prst="rect">
            <a:avLst/>
          </a:prstGeom>
          <a:noFill/>
          <a:ln w="9525">
            <a:noFill/>
            <a:miter lim="800000"/>
            <a:headEnd/>
            <a:tailEnd/>
          </a:ln>
          <a:effectLst/>
        </p:spPr>
        <p:txBody>
          <a:bodyPr wrap="none">
            <a:spAutoFit/>
          </a:bodyPr>
          <a:lstStyle/>
          <a:p>
            <a:pPr eaLnBrk="0" hangingPunct="0"/>
            <a:r>
              <a:rPr lang="en-US" sz="800" b="1">
                <a:solidFill>
                  <a:srgbClr val="FF0000"/>
                </a:solidFill>
                <a:latin typeface="Wingdings" pitchFamily="2" charset="2"/>
              </a:rPr>
              <a:t>à</a:t>
            </a:r>
          </a:p>
        </p:txBody>
      </p:sp>
      <p:sp>
        <p:nvSpPr>
          <p:cNvPr id="1040" name="Line 16"/>
          <p:cNvSpPr>
            <a:spLocks noChangeShapeType="1"/>
          </p:cNvSpPr>
          <p:nvPr/>
        </p:nvSpPr>
        <p:spPr bwMode="auto">
          <a:xfrm>
            <a:off x="0" y="6427788"/>
            <a:ext cx="9144000" cy="0"/>
          </a:xfrm>
          <a:prstGeom prst="line">
            <a:avLst/>
          </a:prstGeom>
          <a:noFill/>
          <a:ln w="38100">
            <a:solidFill>
              <a:srgbClr val="0053A1"/>
            </a:solidFill>
            <a:round/>
            <a:headEnd/>
            <a:tailEnd/>
          </a:ln>
          <a:effectLst/>
        </p:spPr>
        <p:txBody>
          <a:bodyPr wrap="none" anchor="ctr"/>
          <a:lstStyle/>
          <a:p>
            <a:pPr eaLnBrk="0" hangingPunct="0"/>
            <a:endParaRPr lang="en-US" sz="2400">
              <a:solidFill>
                <a:srgbClr val="000000"/>
              </a:solidFill>
              <a:latin typeface="Times New Roman" pitchFamily="18" charset="0"/>
            </a:endParaRPr>
          </a:p>
        </p:txBody>
      </p:sp>
      <p:sp>
        <p:nvSpPr>
          <p:cNvPr id="1043" name="Text Box 19"/>
          <p:cNvSpPr txBox="1">
            <a:spLocks noChangeArrowheads="1"/>
          </p:cNvSpPr>
          <p:nvPr/>
        </p:nvSpPr>
        <p:spPr bwMode="auto">
          <a:xfrm>
            <a:off x="111125" y="6465888"/>
            <a:ext cx="295274" cy="217817"/>
          </a:xfrm>
          <a:prstGeom prst="rect">
            <a:avLst/>
          </a:prstGeom>
          <a:noFill/>
          <a:ln w="9525">
            <a:noFill/>
            <a:miter lim="800000"/>
            <a:headEnd/>
            <a:tailEnd/>
          </a:ln>
          <a:effectLst/>
        </p:spPr>
        <p:txBody>
          <a:bodyPr wrap="none">
            <a:spAutoFit/>
          </a:bodyPr>
          <a:lstStyle/>
          <a:p>
            <a:pPr eaLnBrk="0" hangingPunct="0">
              <a:lnSpc>
                <a:spcPct val="130000"/>
              </a:lnSpc>
            </a:pPr>
            <a:fld id="{E7BC88FA-B58B-42CC-AEBB-9ACCE93871E1}" type="slidenum">
              <a:rPr lang="en-US" sz="700" smtClean="0">
                <a:solidFill>
                  <a:srgbClr val="000000"/>
                </a:solidFill>
              </a:rPr>
              <a:pPr eaLnBrk="0" hangingPunct="0">
                <a:lnSpc>
                  <a:spcPct val="130000"/>
                </a:lnSpc>
              </a:pPr>
              <a:t>‹#›</a:t>
            </a:fld>
            <a:endParaRPr lang="en-US" sz="7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fontAlgn="base" hangingPunct="1">
        <a:spcBef>
          <a:spcPct val="0"/>
        </a:spcBef>
        <a:spcAft>
          <a:spcPct val="0"/>
        </a:spcAft>
        <a:defRPr sz="3200">
          <a:solidFill>
            <a:schemeClr val="tx2"/>
          </a:solidFill>
          <a:latin typeface="+mj-lt"/>
          <a:ea typeface="+mj-ea"/>
          <a:cs typeface="+mj-cs"/>
        </a:defRPr>
      </a:lvl1pPr>
      <a:lvl2pPr algn="ctr" rtl="0" eaLnBrk="1" fontAlgn="base" hangingPunct="1">
        <a:spcBef>
          <a:spcPct val="0"/>
        </a:spcBef>
        <a:spcAft>
          <a:spcPct val="0"/>
        </a:spcAft>
        <a:defRPr sz="3200">
          <a:solidFill>
            <a:schemeClr val="tx2"/>
          </a:solidFill>
          <a:latin typeface="Arial" charset="0"/>
        </a:defRPr>
      </a:lvl2pPr>
      <a:lvl3pPr algn="ctr" rtl="0" eaLnBrk="1" fontAlgn="base" hangingPunct="1">
        <a:spcBef>
          <a:spcPct val="0"/>
        </a:spcBef>
        <a:spcAft>
          <a:spcPct val="0"/>
        </a:spcAft>
        <a:defRPr sz="3200">
          <a:solidFill>
            <a:schemeClr val="tx2"/>
          </a:solidFill>
          <a:latin typeface="Arial" charset="0"/>
        </a:defRPr>
      </a:lvl3pPr>
      <a:lvl4pPr algn="ctr" rtl="0" eaLnBrk="1" fontAlgn="base" hangingPunct="1">
        <a:spcBef>
          <a:spcPct val="0"/>
        </a:spcBef>
        <a:spcAft>
          <a:spcPct val="0"/>
        </a:spcAft>
        <a:defRPr sz="3200">
          <a:solidFill>
            <a:schemeClr val="tx2"/>
          </a:solidFill>
          <a:latin typeface="Arial" charset="0"/>
        </a:defRPr>
      </a:lvl4pPr>
      <a:lvl5pPr algn="ctr" rtl="0" eaLnBrk="1" fontAlgn="base" hangingPunct="1">
        <a:spcBef>
          <a:spcPct val="0"/>
        </a:spcBef>
        <a:spcAft>
          <a:spcPct val="0"/>
        </a:spcAft>
        <a:defRPr sz="3200">
          <a:solidFill>
            <a:schemeClr val="tx2"/>
          </a:solidFill>
          <a:latin typeface="Arial" charset="0"/>
        </a:defRPr>
      </a:lvl5pPr>
      <a:lvl6pPr marL="457200" algn="ctr" rtl="0" eaLnBrk="1" fontAlgn="base" hangingPunct="1">
        <a:spcBef>
          <a:spcPct val="0"/>
        </a:spcBef>
        <a:spcAft>
          <a:spcPct val="0"/>
        </a:spcAft>
        <a:defRPr sz="3200">
          <a:solidFill>
            <a:schemeClr val="tx2"/>
          </a:solidFill>
          <a:latin typeface="Arial" charset="0"/>
        </a:defRPr>
      </a:lvl6pPr>
      <a:lvl7pPr marL="914400" algn="ctr" rtl="0" eaLnBrk="1" fontAlgn="base" hangingPunct="1">
        <a:spcBef>
          <a:spcPct val="0"/>
        </a:spcBef>
        <a:spcAft>
          <a:spcPct val="0"/>
        </a:spcAft>
        <a:defRPr sz="3200">
          <a:solidFill>
            <a:schemeClr val="tx2"/>
          </a:solidFill>
          <a:latin typeface="Arial" charset="0"/>
        </a:defRPr>
      </a:lvl7pPr>
      <a:lvl8pPr marL="1371600" algn="ctr" rtl="0" eaLnBrk="1" fontAlgn="base" hangingPunct="1">
        <a:spcBef>
          <a:spcPct val="0"/>
        </a:spcBef>
        <a:spcAft>
          <a:spcPct val="0"/>
        </a:spcAft>
        <a:defRPr sz="3200">
          <a:solidFill>
            <a:schemeClr val="tx2"/>
          </a:solidFill>
          <a:latin typeface="Arial" charset="0"/>
        </a:defRPr>
      </a:lvl8pPr>
      <a:lvl9pPr marL="1828800" algn="ctr" rtl="0" eaLnBrk="1" fontAlgn="base" hangingPunct="1">
        <a:spcBef>
          <a:spcPct val="0"/>
        </a:spcBef>
        <a:spcAft>
          <a:spcPct val="0"/>
        </a:spcAft>
        <a:defRPr sz="3200">
          <a:solidFill>
            <a:schemeClr val="tx2"/>
          </a:solidFill>
          <a:latin typeface="Arial" charset="0"/>
        </a:defRPr>
      </a:lvl9pPr>
    </p:titleStyle>
    <p:bodyStyle>
      <a:lvl1pPr marL="227013" indent="-227013" algn="l" rtl="0" eaLnBrk="1" fontAlgn="base" hangingPunct="1">
        <a:spcBef>
          <a:spcPct val="20000"/>
        </a:spcBef>
        <a:spcAft>
          <a:spcPct val="0"/>
        </a:spcAft>
        <a:buClr>
          <a:srgbClr val="0053A1"/>
        </a:buClr>
        <a:buChar char="•"/>
        <a:defRPr sz="2000">
          <a:solidFill>
            <a:schemeClr val="tx1"/>
          </a:solidFill>
          <a:latin typeface="+mn-lt"/>
          <a:ea typeface="+mn-ea"/>
          <a:cs typeface="+mn-cs"/>
        </a:defRPr>
      </a:lvl1pPr>
      <a:lvl2pPr marL="568325" indent="-227013" algn="l" rtl="0" eaLnBrk="1" fontAlgn="base" hangingPunct="1">
        <a:spcBef>
          <a:spcPct val="20000"/>
        </a:spcBef>
        <a:spcAft>
          <a:spcPct val="0"/>
        </a:spcAft>
        <a:buClr>
          <a:srgbClr val="4D4D4D"/>
        </a:buClr>
        <a:buChar char="–"/>
        <a:defRPr>
          <a:solidFill>
            <a:schemeClr val="tx1"/>
          </a:solidFill>
          <a:latin typeface="+mn-lt"/>
        </a:defRPr>
      </a:lvl2pPr>
      <a:lvl3pPr marL="857250" indent="-174625" algn="l" rtl="0" eaLnBrk="1" fontAlgn="base" hangingPunct="1">
        <a:spcBef>
          <a:spcPct val="20000"/>
        </a:spcBef>
        <a:spcAft>
          <a:spcPct val="0"/>
        </a:spcAft>
        <a:buClr>
          <a:srgbClr val="568733"/>
        </a:buClr>
        <a:buChar char="•"/>
        <a:defRPr sz="1600">
          <a:solidFill>
            <a:schemeClr val="tx1"/>
          </a:solidFill>
          <a:latin typeface="+mn-lt"/>
        </a:defRPr>
      </a:lvl3pPr>
      <a:lvl4pPr marL="1201738" indent="-227013" algn="l" rtl="0" eaLnBrk="1" fontAlgn="base" hangingPunct="1">
        <a:spcBef>
          <a:spcPct val="20000"/>
        </a:spcBef>
        <a:spcAft>
          <a:spcPct val="0"/>
        </a:spcAft>
        <a:buChar char="–"/>
        <a:defRPr sz="1400">
          <a:solidFill>
            <a:schemeClr val="tx1"/>
          </a:solidFill>
          <a:latin typeface="+mn-lt"/>
        </a:defRPr>
      </a:lvl4pPr>
      <a:lvl5pPr marL="1597025" indent="-168275" algn="l" rtl="0" eaLnBrk="1" fontAlgn="base" hangingPunct="1">
        <a:spcBef>
          <a:spcPct val="20000"/>
        </a:spcBef>
        <a:spcAft>
          <a:spcPct val="0"/>
        </a:spcAft>
        <a:buChar char="»"/>
        <a:defRPr sz="1400">
          <a:solidFill>
            <a:schemeClr val="tx1"/>
          </a:solidFill>
          <a:latin typeface="+mn-lt"/>
        </a:defRPr>
      </a:lvl5pPr>
      <a:lvl6pPr marL="2054225" indent="-168275" algn="l" rtl="0" eaLnBrk="1" fontAlgn="base" hangingPunct="1">
        <a:spcBef>
          <a:spcPct val="20000"/>
        </a:spcBef>
        <a:spcAft>
          <a:spcPct val="0"/>
        </a:spcAft>
        <a:buChar char="»"/>
        <a:defRPr sz="1400">
          <a:solidFill>
            <a:schemeClr val="tx1"/>
          </a:solidFill>
          <a:latin typeface="+mn-lt"/>
        </a:defRPr>
      </a:lvl6pPr>
      <a:lvl7pPr marL="2511425" indent="-168275" algn="l" rtl="0" eaLnBrk="1" fontAlgn="base" hangingPunct="1">
        <a:spcBef>
          <a:spcPct val="20000"/>
        </a:spcBef>
        <a:spcAft>
          <a:spcPct val="0"/>
        </a:spcAft>
        <a:buChar char="»"/>
        <a:defRPr sz="1400">
          <a:solidFill>
            <a:schemeClr val="tx1"/>
          </a:solidFill>
          <a:latin typeface="+mn-lt"/>
        </a:defRPr>
      </a:lvl7pPr>
      <a:lvl8pPr marL="2968625" indent="-168275" algn="l" rtl="0" eaLnBrk="1" fontAlgn="base" hangingPunct="1">
        <a:spcBef>
          <a:spcPct val="20000"/>
        </a:spcBef>
        <a:spcAft>
          <a:spcPct val="0"/>
        </a:spcAft>
        <a:buChar char="»"/>
        <a:defRPr sz="1400">
          <a:solidFill>
            <a:schemeClr val="tx1"/>
          </a:solidFill>
          <a:latin typeface="+mn-lt"/>
        </a:defRPr>
      </a:lvl8pPr>
      <a:lvl9pPr marL="3425825" indent="-168275"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a:xfrm>
            <a:off x="3505200" y="3733800"/>
            <a:ext cx="1981200" cy="457200"/>
          </a:xfrm>
        </p:spPr>
        <p:txBody>
          <a:bodyPr/>
          <a:lstStyle/>
          <a:p>
            <a:pPr algn="ctr"/>
            <a:r>
              <a:rPr lang="en-US" sz="1600" dirty="0" smtClean="0">
                <a:solidFill>
                  <a:srgbClr val="336699"/>
                </a:solidFill>
                <a:latin typeface="Calibri" pitchFamily="34" charset="0"/>
                <a:cs typeface="Calibri" pitchFamily="34" charset="0"/>
              </a:rPr>
              <a:t>Introduction to</a:t>
            </a:r>
            <a:endParaRPr lang="en-US" sz="1600" dirty="0">
              <a:solidFill>
                <a:srgbClr val="336699"/>
              </a:solidFill>
              <a:latin typeface="Calibri" pitchFamily="34" charset="0"/>
              <a:cs typeface="Calibri" pitchFamily="34" charset="0"/>
            </a:endParaRPr>
          </a:p>
        </p:txBody>
      </p:sp>
      <p:sp>
        <p:nvSpPr>
          <p:cNvPr id="7" name="Rectangle 3"/>
          <p:cNvSpPr>
            <a:spLocks noGrp="1" noChangeArrowheads="1"/>
          </p:cNvSpPr>
          <p:nvPr>
            <p:ph type="subTitle" idx="1"/>
          </p:nvPr>
        </p:nvSpPr>
        <p:spPr>
          <a:xfrm>
            <a:off x="838200" y="4316505"/>
            <a:ext cx="7315200" cy="1524000"/>
          </a:xfrm>
        </p:spPr>
        <p:txBody>
          <a:bodyPr/>
          <a:lstStyle/>
          <a:p>
            <a:pPr algn="ctr"/>
            <a:r>
              <a:rPr lang="en-US" sz="2800" b="1" dirty="0" smtClean="0">
                <a:latin typeface="Calibri" pitchFamily="34" charset="0"/>
                <a:cs typeface="Calibri" pitchFamily="34" charset="0"/>
              </a:rPr>
              <a:t>Global Navigation Satellite Systems</a:t>
            </a:r>
            <a:endParaRPr lang="en-US" sz="1000" b="1" dirty="0" smtClean="0">
              <a:latin typeface="Calibri" pitchFamily="34" charset="0"/>
              <a:cs typeface="Calibri" pitchFamily="34" charset="0"/>
            </a:endParaRPr>
          </a:p>
          <a:p>
            <a:pPr algn="ctr"/>
            <a:r>
              <a:rPr lang="en-US" sz="1400" i="1" dirty="0" smtClean="0">
                <a:solidFill>
                  <a:schemeClr val="tx1"/>
                </a:solidFill>
                <a:latin typeface="Calibri" pitchFamily="34" charset="0"/>
                <a:cs typeface="Calibri" pitchFamily="34" charset="0"/>
              </a:rPr>
              <a:t>Ondrej K</a:t>
            </a:r>
            <a:r>
              <a:rPr lang="sk-SK" sz="1400" i="1" dirty="0" smtClean="0">
                <a:solidFill>
                  <a:schemeClr val="tx1"/>
                </a:solidFill>
                <a:latin typeface="Calibri" pitchFamily="34" charset="0"/>
                <a:cs typeface="Calibri" pitchFamily="34" charset="0"/>
              </a:rPr>
              <a:t>ú</a:t>
            </a:r>
            <a:r>
              <a:rPr lang="en-US" sz="1400" i="1" dirty="0" err="1" smtClean="0">
                <a:solidFill>
                  <a:schemeClr val="tx1"/>
                </a:solidFill>
                <a:latin typeface="Calibri" pitchFamily="34" charset="0"/>
                <a:cs typeface="Calibri" pitchFamily="34" charset="0"/>
              </a:rPr>
              <a:t>tik</a:t>
            </a:r>
            <a:endParaRPr lang="en-US" sz="1400" i="1" dirty="0">
              <a:solidFill>
                <a:schemeClr val="tx1"/>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bwMode="auto">
          <a:xfrm>
            <a:off x="304800" y="3478305"/>
            <a:ext cx="8534400" cy="0"/>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304800" y="3339355"/>
            <a:ext cx="0" cy="27432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14" name="TextBox 13"/>
          <p:cNvSpPr txBox="1"/>
          <p:nvPr/>
        </p:nvSpPr>
        <p:spPr>
          <a:xfrm>
            <a:off x="198861" y="2892623"/>
            <a:ext cx="545214" cy="307777"/>
          </a:xfrm>
          <a:prstGeom prst="rect">
            <a:avLst/>
          </a:prstGeom>
          <a:noFill/>
        </p:spPr>
        <p:txBody>
          <a:bodyPr wrap="none" rtlCol="0">
            <a:spAutoFit/>
          </a:bodyPr>
          <a:lstStyle/>
          <a:p>
            <a:r>
              <a:rPr lang="en-US" sz="1400" b="1" dirty="0" smtClean="0">
                <a:solidFill>
                  <a:srgbClr val="336699"/>
                </a:solidFill>
                <a:latin typeface="Calibri" pitchFamily="34" charset="0"/>
                <a:cs typeface="Calibri" pitchFamily="34" charset="0"/>
              </a:rPr>
              <a:t>Start</a:t>
            </a:r>
            <a:endParaRPr lang="en-US" sz="1400" b="1" dirty="0">
              <a:solidFill>
                <a:srgbClr val="336699"/>
              </a:solidFill>
              <a:latin typeface="Calibri" pitchFamily="34" charset="0"/>
              <a:cs typeface="Calibri" pitchFamily="34" charset="0"/>
            </a:endParaRPr>
          </a:p>
        </p:txBody>
      </p:sp>
      <p:sp>
        <p:nvSpPr>
          <p:cNvPr id="15" name="TextBox 14"/>
          <p:cNvSpPr txBox="1"/>
          <p:nvPr/>
        </p:nvSpPr>
        <p:spPr>
          <a:xfrm>
            <a:off x="8458205" y="2895600"/>
            <a:ext cx="465192" cy="307777"/>
          </a:xfrm>
          <a:prstGeom prst="rect">
            <a:avLst/>
          </a:prstGeom>
          <a:noFill/>
        </p:spPr>
        <p:txBody>
          <a:bodyPr wrap="none" rtlCol="0">
            <a:spAutoFit/>
          </a:bodyPr>
          <a:lstStyle/>
          <a:p>
            <a:r>
              <a:rPr lang="en-US" sz="1400" b="1" dirty="0" smtClean="0">
                <a:solidFill>
                  <a:srgbClr val="336699"/>
                </a:solidFill>
                <a:latin typeface="Calibri" pitchFamily="34" charset="0"/>
                <a:cs typeface="Calibri" pitchFamily="34" charset="0"/>
              </a:rPr>
              <a:t>End</a:t>
            </a:r>
            <a:endParaRPr lang="en-US" sz="1400" b="1" dirty="0">
              <a:solidFill>
                <a:srgbClr val="336699"/>
              </a:solidFill>
              <a:latin typeface="Calibri" pitchFamily="34" charset="0"/>
              <a:cs typeface="Calibri" pitchFamily="34" charset="0"/>
            </a:endParaRPr>
          </a:p>
        </p:txBody>
      </p:sp>
      <p:cxnSp>
        <p:nvCxnSpPr>
          <p:cNvPr id="16" name="Straight Connector 15"/>
          <p:cNvCxnSpPr/>
          <p:nvPr/>
        </p:nvCxnSpPr>
        <p:spPr bwMode="auto">
          <a:xfrm>
            <a:off x="8839200" y="3337560"/>
            <a:ext cx="0" cy="27432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17" name="Rectangle 16"/>
          <p:cNvSpPr/>
          <p:nvPr/>
        </p:nvSpPr>
        <p:spPr bwMode="auto">
          <a:xfrm>
            <a:off x="295835" y="2971805"/>
            <a:ext cx="466165" cy="990600"/>
          </a:xfrm>
          <a:prstGeom prst="rect">
            <a:avLst/>
          </a:prstGeom>
          <a:solidFill>
            <a:srgbClr val="336699"/>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a:xfrm>
            <a:off x="342900" y="3012175"/>
            <a:ext cx="365760" cy="923330"/>
          </a:xfrm>
          <a:prstGeom prst="rect">
            <a:avLst/>
          </a:prstGeom>
          <a:noFill/>
        </p:spPr>
        <p:txBody>
          <a:bodyPr wrap="squar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20"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Agenda</a:t>
            </a:r>
            <a:endParaRPr lang="en-US" sz="2800" b="1" dirty="0">
              <a:solidFill>
                <a:schemeClr val="tx1"/>
              </a:solidFill>
              <a:cs typeface="Calibri" pitchFamily="34" charset="0"/>
            </a:endParaRPr>
          </a:p>
        </p:txBody>
      </p:sp>
      <p:cxnSp>
        <p:nvCxnSpPr>
          <p:cNvPr id="27" name="Straight Connector 26"/>
          <p:cNvCxnSpPr/>
          <p:nvPr/>
        </p:nvCxnSpPr>
        <p:spPr bwMode="auto">
          <a:xfrm>
            <a:off x="543541" y="26670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29" name="Straight Connector 28"/>
          <p:cNvCxnSpPr/>
          <p:nvPr/>
        </p:nvCxnSpPr>
        <p:spPr bwMode="auto">
          <a:xfrm>
            <a:off x="238125" y="2667000"/>
            <a:ext cx="60007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30" name="TextBox 29"/>
          <p:cNvSpPr txBox="1"/>
          <p:nvPr/>
        </p:nvSpPr>
        <p:spPr>
          <a:xfrm>
            <a:off x="152400" y="2362200"/>
            <a:ext cx="795218" cy="338554"/>
          </a:xfrm>
          <a:prstGeom prst="rect">
            <a:avLst/>
          </a:prstGeom>
          <a:noFill/>
        </p:spPr>
        <p:txBody>
          <a:bodyPr wrap="none" rtlCol="0">
            <a:spAutoFit/>
          </a:bodyPr>
          <a:lstStyle/>
          <a:p>
            <a:r>
              <a:rPr lang="en-US" sz="1600" b="1" dirty="0" smtClean="0">
                <a:solidFill>
                  <a:schemeClr val="bg2">
                    <a:lumMod val="75000"/>
                  </a:schemeClr>
                </a:solidFill>
                <a:latin typeface="Calibri" pitchFamily="34" charset="0"/>
                <a:cs typeface="Calibri" pitchFamily="34" charset="0"/>
              </a:rPr>
              <a:t>History</a:t>
            </a:r>
            <a:endParaRPr lang="en-US" sz="1600" b="1" dirty="0">
              <a:solidFill>
                <a:schemeClr val="bg2">
                  <a:lumMod val="75000"/>
                </a:schemeClr>
              </a:solidFill>
              <a:latin typeface="Calibri" pitchFamily="34" charset="0"/>
              <a:cs typeface="Calibri" pitchFamily="34" charset="0"/>
            </a:endParaRPr>
          </a:p>
        </p:txBody>
      </p:sp>
      <p:sp>
        <p:nvSpPr>
          <p:cNvPr id="35" name="Rectangle 34"/>
          <p:cNvSpPr/>
          <p:nvPr/>
        </p:nvSpPr>
        <p:spPr bwMode="auto">
          <a:xfrm>
            <a:off x="762000" y="2971800"/>
            <a:ext cx="1524000" cy="990600"/>
          </a:xfrm>
          <a:prstGeom prst="rect">
            <a:avLst/>
          </a:prstGeom>
          <a:solidFill>
            <a:srgbClr val="6699FF"/>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36" name="Rectangle 35"/>
          <p:cNvSpPr/>
          <p:nvPr/>
        </p:nvSpPr>
        <p:spPr>
          <a:xfrm>
            <a:off x="1264920" y="3012170"/>
            <a:ext cx="365760" cy="923330"/>
          </a:xfrm>
          <a:prstGeom prst="rect">
            <a:avLst/>
          </a:prstGeom>
          <a:noFill/>
        </p:spPr>
        <p:txBody>
          <a:bodyPr wrap="square" lIns="91440" tIns="45720" rIns="91440" bIns="45720">
            <a:spAutoFit/>
          </a:bodyPr>
          <a:lstStyle/>
          <a:p>
            <a:pPr algn="ctr"/>
            <a:r>
              <a:rPr lang="en-US"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2</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37" name="Straight Connector 36"/>
          <p:cNvCxnSpPr/>
          <p:nvPr/>
        </p:nvCxnSpPr>
        <p:spPr bwMode="auto">
          <a:xfrm>
            <a:off x="1447800" y="3962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38" name="Straight Connector 37"/>
          <p:cNvCxnSpPr/>
          <p:nvPr/>
        </p:nvCxnSpPr>
        <p:spPr bwMode="auto">
          <a:xfrm>
            <a:off x="828660" y="4267200"/>
            <a:ext cx="1250156"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39" name="TextBox 38"/>
          <p:cNvSpPr txBox="1"/>
          <p:nvPr/>
        </p:nvSpPr>
        <p:spPr>
          <a:xfrm>
            <a:off x="742944" y="4240305"/>
            <a:ext cx="1409360" cy="338554"/>
          </a:xfrm>
          <a:prstGeom prst="rect">
            <a:avLst/>
          </a:prstGeom>
          <a:noFill/>
        </p:spPr>
        <p:txBody>
          <a:bodyPr wrap="none" rtlCol="0">
            <a:spAutoFit/>
          </a:bodyPr>
          <a:lstStyle/>
          <a:p>
            <a:r>
              <a:rPr lang="en-US" sz="1600" b="1" dirty="0" smtClean="0">
                <a:solidFill>
                  <a:schemeClr val="bg2">
                    <a:lumMod val="75000"/>
                  </a:schemeClr>
                </a:solidFill>
                <a:latin typeface="Calibri" pitchFamily="34" charset="0"/>
                <a:cs typeface="Calibri" pitchFamily="34" charset="0"/>
              </a:rPr>
              <a:t>Basic principle</a:t>
            </a:r>
            <a:endParaRPr lang="en-US" sz="1600" b="1" baseline="-25000" dirty="0">
              <a:solidFill>
                <a:schemeClr val="bg2">
                  <a:lumMod val="75000"/>
                </a:schemeClr>
              </a:solidFill>
              <a:latin typeface="Calibri" pitchFamily="34" charset="0"/>
              <a:cs typeface="Calibri" pitchFamily="34" charset="0"/>
            </a:endParaRPr>
          </a:p>
        </p:txBody>
      </p:sp>
      <p:sp>
        <p:nvSpPr>
          <p:cNvPr id="43" name="Rectangle 42"/>
          <p:cNvSpPr/>
          <p:nvPr/>
        </p:nvSpPr>
        <p:spPr bwMode="auto">
          <a:xfrm>
            <a:off x="2285999" y="2971800"/>
            <a:ext cx="1143001" cy="990600"/>
          </a:xfrm>
          <a:prstGeom prst="rect">
            <a:avLst/>
          </a:prstGeom>
          <a:solidFill>
            <a:srgbClr val="6EB7E8"/>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44" name="Rectangle 43"/>
          <p:cNvSpPr/>
          <p:nvPr/>
        </p:nvSpPr>
        <p:spPr>
          <a:xfrm>
            <a:off x="2667000" y="3007660"/>
            <a:ext cx="365760" cy="923330"/>
          </a:xfrm>
          <a:prstGeom prst="rect">
            <a:avLst/>
          </a:prstGeom>
          <a:noFill/>
        </p:spPr>
        <p:txBody>
          <a:bodyPr wrap="square" lIns="91440" tIns="45720" rIns="91440" bIns="45720">
            <a:spAutoFit/>
          </a:bodyPr>
          <a:lstStyle/>
          <a:p>
            <a:pPr algn="ctr"/>
            <a:r>
              <a:rPr lang="en-US"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3</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45" name="Straight Connector 44"/>
          <p:cNvCxnSpPr/>
          <p:nvPr/>
        </p:nvCxnSpPr>
        <p:spPr bwMode="auto">
          <a:xfrm>
            <a:off x="2859410" y="26670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46" name="Straight Connector 45"/>
          <p:cNvCxnSpPr/>
          <p:nvPr/>
        </p:nvCxnSpPr>
        <p:spPr bwMode="auto">
          <a:xfrm>
            <a:off x="2235997" y="2667000"/>
            <a:ext cx="172720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47" name="TextBox 46"/>
          <p:cNvSpPr txBox="1"/>
          <p:nvPr/>
        </p:nvSpPr>
        <p:spPr>
          <a:xfrm>
            <a:off x="2125723" y="2366690"/>
            <a:ext cx="1954702" cy="338554"/>
          </a:xfrm>
          <a:prstGeom prst="rect">
            <a:avLst/>
          </a:prstGeom>
          <a:noFill/>
        </p:spPr>
        <p:txBody>
          <a:bodyPr wrap="none" rtlCol="0">
            <a:spAutoFit/>
          </a:bodyPr>
          <a:lstStyle/>
          <a:p>
            <a:r>
              <a:rPr lang="en-US" sz="1600" b="1" dirty="0" smtClean="0">
                <a:solidFill>
                  <a:schemeClr val="bg2">
                    <a:lumMod val="75000"/>
                  </a:schemeClr>
                </a:solidFill>
                <a:latin typeface="Calibri" pitchFamily="34" charset="0"/>
                <a:cs typeface="Calibri" pitchFamily="34" charset="0"/>
              </a:rPr>
              <a:t>Signal characteristics</a:t>
            </a:r>
            <a:endParaRPr lang="en-US" sz="1600" b="1" dirty="0">
              <a:solidFill>
                <a:schemeClr val="bg2">
                  <a:lumMod val="75000"/>
                </a:schemeClr>
              </a:solidFill>
              <a:latin typeface="Calibri" pitchFamily="34" charset="0"/>
              <a:cs typeface="Calibri" pitchFamily="34" charset="0"/>
            </a:endParaRPr>
          </a:p>
        </p:txBody>
      </p:sp>
      <p:sp>
        <p:nvSpPr>
          <p:cNvPr id="52" name="Rectangle 51"/>
          <p:cNvSpPr/>
          <p:nvPr/>
        </p:nvSpPr>
        <p:spPr bwMode="auto">
          <a:xfrm>
            <a:off x="3429000" y="2971800"/>
            <a:ext cx="3352800" cy="990600"/>
          </a:xfrm>
          <a:prstGeom prst="rect">
            <a:avLst/>
          </a:prstGeom>
          <a:solidFill>
            <a:srgbClr val="D2EE6C"/>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3" name="Rectangle 52"/>
          <p:cNvSpPr/>
          <p:nvPr/>
        </p:nvSpPr>
        <p:spPr>
          <a:xfrm>
            <a:off x="4887465" y="3003205"/>
            <a:ext cx="365760" cy="923330"/>
          </a:xfrm>
          <a:prstGeom prst="rect">
            <a:avLst/>
          </a:prstGeom>
          <a:noFill/>
        </p:spPr>
        <p:txBody>
          <a:bodyPr wrap="square" lIns="91440" tIns="45720" rIns="91440" bIns="45720">
            <a:spAutoFit/>
          </a:bodyPr>
          <a:lstStyle/>
          <a:p>
            <a:pPr algn="ctr"/>
            <a:r>
              <a:rPr lang="en-US" sz="54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4</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54" name="Straight Connector 53"/>
          <p:cNvCxnSpPr/>
          <p:nvPr/>
        </p:nvCxnSpPr>
        <p:spPr bwMode="auto">
          <a:xfrm>
            <a:off x="5114276" y="3962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55" name="Straight Connector 54"/>
          <p:cNvCxnSpPr/>
          <p:nvPr/>
        </p:nvCxnSpPr>
        <p:spPr bwMode="auto">
          <a:xfrm>
            <a:off x="4719825" y="4267200"/>
            <a:ext cx="79883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56" name="TextBox 55"/>
          <p:cNvSpPr txBox="1"/>
          <p:nvPr/>
        </p:nvSpPr>
        <p:spPr>
          <a:xfrm>
            <a:off x="4656325" y="4249270"/>
            <a:ext cx="910699" cy="338554"/>
          </a:xfrm>
          <a:prstGeom prst="rect">
            <a:avLst/>
          </a:prstGeom>
          <a:noFill/>
        </p:spPr>
        <p:txBody>
          <a:bodyPr wrap="none" rtlCol="0">
            <a:spAutoFit/>
          </a:bodyPr>
          <a:lstStyle/>
          <a:p>
            <a:r>
              <a:rPr lang="en-US" sz="1600" b="1" dirty="0" smtClean="0">
                <a:solidFill>
                  <a:schemeClr val="bg2">
                    <a:lumMod val="75000"/>
                  </a:schemeClr>
                </a:solidFill>
                <a:latin typeface="Calibri" pitchFamily="34" charset="0"/>
                <a:cs typeface="Calibri" pitchFamily="34" charset="0"/>
              </a:rPr>
              <a:t>Receiver</a:t>
            </a:r>
            <a:endParaRPr lang="en-US" sz="1600" b="1" dirty="0">
              <a:solidFill>
                <a:schemeClr val="bg2">
                  <a:lumMod val="75000"/>
                </a:schemeClr>
              </a:solidFill>
              <a:latin typeface="Calibri" pitchFamily="34" charset="0"/>
              <a:cs typeface="Calibri" pitchFamily="34" charset="0"/>
            </a:endParaRPr>
          </a:p>
        </p:txBody>
      </p:sp>
      <p:sp>
        <p:nvSpPr>
          <p:cNvPr id="58" name="Rectangle 57"/>
          <p:cNvSpPr/>
          <p:nvPr/>
        </p:nvSpPr>
        <p:spPr bwMode="auto">
          <a:xfrm>
            <a:off x="6781800" y="2971800"/>
            <a:ext cx="1142999" cy="990600"/>
          </a:xfrm>
          <a:prstGeom prst="rect">
            <a:avLst/>
          </a:prstGeom>
          <a:solidFill>
            <a:srgbClr val="FFAB57"/>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59" name="Rectangle 58"/>
          <p:cNvSpPr/>
          <p:nvPr/>
        </p:nvSpPr>
        <p:spPr>
          <a:xfrm>
            <a:off x="7178040" y="3007660"/>
            <a:ext cx="365760" cy="923330"/>
          </a:xfrm>
          <a:prstGeom prst="rect">
            <a:avLst/>
          </a:prstGeom>
          <a:noFill/>
        </p:spPr>
        <p:txBody>
          <a:bodyPr wrap="squar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5</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60" name="Straight Connector 59"/>
          <p:cNvCxnSpPr/>
          <p:nvPr/>
        </p:nvCxnSpPr>
        <p:spPr bwMode="auto">
          <a:xfrm>
            <a:off x="7372350" y="26670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61" name="Straight Connector 60"/>
          <p:cNvCxnSpPr/>
          <p:nvPr/>
        </p:nvCxnSpPr>
        <p:spPr bwMode="auto">
          <a:xfrm>
            <a:off x="6775450" y="2663825"/>
            <a:ext cx="1164590" cy="3175"/>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62" name="TextBox 61"/>
          <p:cNvSpPr txBox="1"/>
          <p:nvPr/>
        </p:nvSpPr>
        <p:spPr>
          <a:xfrm>
            <a:off x="6615950" y="2286000"/>
            <a:ext cx="1537450" cy="338554"/>
          </a:xfrm>
          <a:prstGeom prst="rect">
            <a:avLst/>
          </a:prstGeom>
          <a:noFill/>
        </p:spPr>
        <p:txBody>
          <a:bodyPr wrap="square" rtlCol="0">
            <a:spAutoFit/>
          </a:bodyPr>
          <a:lstStyle/>
          <a:p>
            <a:r>
              <a:rPr lang="en-US" sz="1600" b="1" dirty="0" smtClean="0">
                <a:solidFill>
                  <a:schemeClr val="bg2">
                    <a:lumMod val="75000"/>
                  </a:schemeClr>
                </a:solidFill>
                <a:latin typeface="Calibri" pitchFamily="34" charset="0"/>
                <a:cs typeface="Calibri" pitchFamily="34" charset="0"/>
              </a:rPr>
              <a:t>Other systems</a:t>
            </a:r>
            <a:endParaRPr lang="en-US" sz="1600" b="1" dirty="0">
              <a:solidFill>
                <a:schemeClr val="bg2">
                  <a:lumMod val="75000"/>
                </a:schemeClr>
              </a:solidFill>
              <a:latin typeface="Calibri" pitchFamily="34" charset="0"/>
              <a:cs typeface="Calibri" pitchFamily="34" charset="0"/>
            </a:endParaRPr>
          </a:p>
        </p:txBody>
      </p:sp>
      <p:sp>
        <p:nvSpPr>
          <p:cNvPr id="69" name="Rectangle 68"/>
          <p:cNvSpPr/>
          <p:nvPr/>
        </p:nvSpPr>
        <p:spPr bwMode="auto">
          <a:xfrm>
            <a:off x="7933764" y="2971800"/>
            <a:ext cx="905435" cy="990600"/>
          </a:xfrm>
          <a:prstGeom prst="rect">
            <a:avLst/>
          </a:prstGeom>
          <a:solidFill>
            <a:srgbClr val="A50021"/>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a:xfrm>
            <a:off x="8195535" y="3012170"/>
            <a:ext cx="365760" cy="923330"/>
          </a:xfrm>
          <a:prstGeom prst="rect">
            <a:avLst/>
          </a:prstGeom>
          <a:noFill/>
        </p:spPr>
        <p:txBody>
          <a:bodyPr wrap="square" lIns="91440" tIns="45720" rIns="91440" bIns="45720">
            <a:spAutoFit/>
          </a:bodyPr>
          <a:lstStyle/>
          <a:p>
            <a:pPr algn="ctr"/>
            <a:r>
              <a:rPr lang="en-US" sz="54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6</a:t>
            </a:r>
            <a:endPar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cxnSp>
        <p:nvCxnSpPr>
          <p:cNvPr id="74" name="Straight Connector 73"/>
          <p:cNvCxnSpPr/>
          <p:nvPr/>
        </p:nvCxnSpPr>
        <p:spPr bwMode="auto">
          <a:xfrm>
            <a:off x="8400701" y="3962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75" name="Straight Connector 74"/>
          <p:cNvCxnSpPr/>
          <p:nvPr/>
        </p:nvCxnSpPr>
        <p:spPr bwMode="auto">
          <a:xfrm>
            <a:off x="8157885" y="4267200"/>
            <a:ext cx="60511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77" name="TextBox 76"/>
          <p:cNvSpPr txBox="1"/>
          <p:nvPr/>
        </p:nvSpPr>
        <p:spPr>
          <a:xfrm>
            <a:off x="8115331" y="4271680"/>
            <a:ext cx="688009" cy="338554"/>
          </a:xfrm>
          <a:prstGeom prst="rect">
            <a:avLst/>
          </a:prstGeom>
          <a:noFill/>
        </p:spPr>
        <p:txBody>
          <a:bodyPr wrap="none" rtlCol="0">
            <a:spAutoFit/>
          </a:bodyPr>
          <a:lstStyle/>
          <a:p>
            <a:r>
              <a:rPr lang="en-US" sz="1600" b="1" dirty="0" smtClean="0">
                <a:solidFill>
                  <a:schemeClr val="bg2">
                    <a:lumMod val="75000"/>
                  </a:schemeClr>
                </a:solidFill>
                <a:latin typeface="Calibri" pitchFamily="34" charset="0"/>
                <a:cs typeface="Calibri" pitchFamily="34" charset="0"/>
              </a:rPr>
              <a:t>Q &amp; A</a:t>
            </a:r>
            <a:endParaRPr lang="en-US" sz="1600" b="1" dirty="0">
              <a:solidFill>
                <a:schemeClr val="bg2">
                  <a:lumMod val="75000"/>
                </a:schemeClr>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10" presetClass="entr" presetSubtype="0"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10" presetClass="entr" presetSubtype="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500"/>
                                        <p:tgtEl>
                                          <p:spTgt spid="5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par>
                                <p:cTn id="62" presetID="10" presetClass="entr" presetSubtype="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par>
                                <p:cTn id="65" presetID="10" presetClass="entr" presetSubtype="0" fill="hold"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500"/>
                                        <p:tgtEl>
                                          <p:spTgt spid="59"/>
                                        </p:tgtEl>
                                      </p:cBhvr>
                                    </p:animEffect>
                                  </p:childTnLst>
                                </p:cTn>
                              </p:par>
                              <p:par>
                                <p:cTn id="79" presetID="10" presetClass="entr" presetSubtype="0" fill="hold" nodeType="with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fade">
                                      <p:cBhvr>
                                        <p:cTn id="81" dur="500"/>
                                        <p:tgtEl>
                                          <p:spTgt spid="60"/>
                                        </p:tgtEl>
                                      </p:cBhvr>
                                    </p:animEffect>
                                  </p:childTnLst>
                                </p:cTn>
                              </p:par>
                              <p:par>
                                <p:cTn id="82" presetID="10" presetClass="entr" presetSubtype="0" fill="hold" nodeType="with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fade">
                                      <p:cBhvr>
                                        <p:cTn id="84" dur="500"/>
                                        <p:tgtEl>
                                          <p:spTgt spid="61"/>
                                        </p:tgtEl>
                                      </p:cBhvr>
                                    </p:animEffect>
                                  </p:childTnLst>
                                </p:cTn>
                              </p:par>
                              <p:par>
                                <p:cTn id="85" presetID="10" presetClass="entr" presetSubtype="0" fill="hold" nodeType="with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fade">
                                      <p:cBhvr>
                                        <p:cTn id="87" dur="500"/>
                                        <p:tgtEl>
                                          <p:spTgt spid="62"/>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10" presetClass="entr" presetSubtype="0" fill="hold" nodeType="with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fade">
                                      <p:cBhvr>
                                        <p:cTn id="98" dur="500"/>
                                        <p:tgtEl>
                                          <p:spTgt spid="74"/>
                                        </p:tgtEl>
                                      </p:cBhvr>
                                    </p:animEffect>
                                  </p:childTnLst>
                                </p:cTn>
                              </p:par>
                              <p:par>
                                <p:cTn id="99" presetID="10" presetClass="entr" presetSubtype="0" fill="hold" nodeType="withEffect">
                                  <p:stCondLst>
                                    <p:cond delay="0"/>
                                  </p:stCondLst>
                                  <p:childTnLst>
                                    <p:set>
                                      <p:cBhvr>
                                        <p:cTn id="100" dur="1" fill="hold">
                                          <p:stCondLst>
                                            <p:cond delay="0"/>
                                          </p:stCondLst>
                                        </p:cTn>
                                        <p:tgtEl>
                                          <p:spTgt spid="75"/>
                                        </p:tgtEl>
                                        <p:attrNameLst>
                                          <p:attrName>style.visibility</p:attrName>
                                        </p:attrNameLst>
                                      </p:cBhvr>
                                      <p:to>
                                        <p:strVal val="visible"/>
                                      </p:to>
                                    </p:set>
                                    <p:animEffect transition="in" filter="fade">
                                      <p:cBhvr>
                                        <p:cTn id="101" dur="500"/>
                                        <p:tgtEl>
                                          <p:spTgt spid="7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fade">
                                      <p:cBhvr>
                                        <p:cTn id="10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9" grpId="1"/>
      <p:bldP spid="30" grpId="1"/>
      <p:bldP spid="35" grpId="0" animBg="1"/>
      <p:bldP spid="36" grpId="0"/>
      <p:bldP spid="39" grpId="0"/>
      <p:bldP spid="43" grpId="0" animBg="1"/>
      <p:bldP spid="44" grpId="0"/>
      <p:bldP spid="47" grpId="0"/>
      <p:bldP spid="52" grpId="0" animBg="1"/>
      <p:bldP spid="53" grpId="0"/>
      <p:bldP spid="56" grpId="0"/>
      <p:bldP spid="58" grpId="0" animBg="1"/>
      <p:bldP spid="59" grpId="0"/>
      <p:bldP spid="69" grpId="0" animBg="1"/>
      <p:bldP spid="70" grpId="0"/>
      <p:bldP spid="7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GPS </a:t>
            </a:r>
            <a:r>
              <a:rPr lang="de-AT" sz="2800" b="1" dirty="0" smtClean="0">
                <a:solidFill>
                  <a:schemeClr val="tx1"/>
                </a:solidFill>
                <a:cs typeface="Calibri" pitchFamily="34" charset="0"/>
              </a:rPr>
              <a:t>History</a:t>
            </a:r>
            <a:endParaRPr lang="en-US" sz="2800" b="1" dirty="0">
              <a:solidFill>
                <a:schemeClr val="tx1"/>
              </a:solidFill>
              <a:cs typeface="Calibri" pitchFamily="34" charset="0"/>
            </a:endParaRPr>
          </a:p>
        </p:txBody>
      </p:sp>
      <p:sp>
        <p:nvSpPr>
          <p:cNvPr id="34" name="Content Placeholder 5"/>
          <p:cNvSpPr>
            <a:spLocks noGrp="1"/>
          </p:cNvSpPr>
          <p:nvPr>
            <p:ph idx="1"/>
          </p:nvPr>
        </p:nvSpPr>
        <p:spPr>
          <a:xfrm>
            <a:off x="457200" y="1371601"/>
            <a:ext cx="7772400" cy="4800599"/>
          </a:xfrm>
        </p:spPr>
        <p:txBody>
          <a:bodyPr/>
          <a:lstStyle/>
          <a:p>
            <a:r>
              <a:rPr lang="en-US" dirty="0" smtClean="0"/>
              <a:t>Started in 1960s</a:t>
            </a:r>
          </a:p>
          <a:p>
            <a:endParaRPr lang="en-US" dirty="0" smtClean="0"/>
          </a:p>
          <a:p>
            <a:r>
              <a:rPr lang="en-US" dirty="0" smtClean="0"/>
              <a:t>GPS initiated in 1972</a:t>
            </a:r>
          </a:p>
          <a:p>
            <a:endParaRPr lang="en-US" dirty="0" smtClean="0"/>
          </a:p>
          <a:p>
            <a:r>
              <a:rPr lang="en-US" dirty="0" smtClean="0"/>
              <a:t>1983 granted civilian use</a:t>
            </a:r>
          </a:p>
          <a:p>
            <a:endParaRPr lang="en-US" dirty="0" smtClean="0"/>
          </a:p>
          <a:p>
            <a:r>
              <a:rPr lang="en-US" dirty="0" smtClean="0"/>
              <a:t>Operational since 1993 (24 satellites)</a:t>
            </a:r>
          </a:p>
          <a:p>
            <a:endParaRPr lang="en-US" dirty="0" smtClean="0"/>
          </a:p>
          <a:p>
            <a:r>
              <a:rPr lang="en-US" dirty="0" smtClean="0"/>
              <a:t>30 satellites in orbit today</a:t>
            </a:r>
          </a:p>
          <a:p>
            <a:endParaRPr lang="en-US" dirty="0" smtClean="0"/>
          </a:p>
          <a:p>
            <a:r>
              <a:rPr lang="en-US" dirty="0" smtClean="0"/>
              <a:t>Yearly budget $500 - $1000 million</a:t>
            </a:r>
          </a:p>
          <a:p>
            <a:endParaRPr lang="en-US" dirty="0" smtClean="0"/>
          </a:p>
          <a:p>
            <a:r>
              <a:rPr lang="en-US" dirty="0" smtClean="0"/>
              <a:t>750 000 receivers sold annually</a:t>
            </a:r>
          </a:p>
          <a:p>
            <a:pPr>
              <a:buNone/>
            </a:pPr>
            <a:endParaRPr lang="en-US" dirty="0"/>
          </a:p>
        </p:txBody>
      </p:sp>
      <p:pic>
        <p:nvPicPr>
          <p:cNvPr id="41" name="Picture 6"/>
          <p:cNvPicPr>
            <a:picLocks noChangeAspect="1" noChangeArrowheads="1"/>
          </p:cNvPicPr>
          <p:nvPr/>
        </p:nvPicPr>
        <p:blipFill>
          <a:blip r:embed="rId2" cstate="print"/>
          <a:srcRect/>
          <a:stretch>
            <a:fillRect/>
          </a:stretch>
        </p:blipFill>
        <p:spPr bwMode="auto">
          <a:xfrm>
            <a:off x="5105400" y="2012950"/>
            <a:ext cx="3895725" cy="3016250"/>
          </a:xfrm>
          <a:prstGeom prst="rect">
            <a:avLst/>
          </a:prstGeom>
          <a:noFill/>
          <a:ln w="12700">
            <a:solidFill>
              <a:schemeClr val="tx1"/>
            </a:solidFill>
            <a:miter lim="800000"/>
            <a:headEnd/>
            <a:tailEnd/>
          </a:ln>
        </p:spPr>
      </p:pic>
      <p:sp>
        <p:nvSpPr>
          <p:cNvPr id="42" name="TextBox 41"/>
          <p:cNvSpPr txBox="1"/>
          <p:nvPr/>
        </p:nvSpPr>
        <p:spPr>
          <a:xfrm>
            <a:off x="6149269" y="6172200"/>
            <a:ext cx="2994731" cy="261610"/>
          </a:xfrm>
          <a:prstGeom prst="rect">
            <a:avLst/>
          </a:prstGeom>
          <a:noFill/>
        </p:spPr>
        <p:txBody>
          <a:bodyPr wrap="none" rtlCol="0">
            <a:spAutoFit/>
          </a:bodyPr>
          <a:lstStyle/>
          <a:p>
            <a:r>
              <a:rPr lang="en-US" sz="1100" dirty="0" smtClean="0">
                <a:latin typeface="Calibri" pitchFamily="34" charset="0"/>
                <a:cs typeface="Calibri" pitchFamily="34" charset="0"/>
              </a:rPr>
              <a:t>Source: The Global Positioning System, Parkinson</a:t>
            </a:r>
            <a:endParaRPr lang="en-US" sz="1100"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Global Positioning System</a:t>
            </a:r>
            <a:endParaRPr lang="en-US" sz="2800" b="1" dirty="0">
              <a:solidFill>
                <a:schemeClr val="tx1"/>
              </a:solidFill>
              <a:cs typeface="Calibri" pitchFamily="34" charset="0"/>
            </a:endParaRPr>
          </a:p>
        </p:txBody>
      </p:sp>
      <p:sp>
        <p:nvSpPr>
          <p:cNvPr id="34" name="Content Placeholder 5"/>
          <p:cNvSpPr>
            <a:spLocks noGrp="1"/>
          </p:cNvSpPr>
          <p:nvPr>
            <p:ph idx="1"/>
          </p:nvPr>
        </p:nvSpPr>
        <p:spPr>
          <a:xfrm>
            <a:off x="685800" y="1533525"/>
            <a:ext cx="7772400" cy="523875"/>
          </a:xfrm>
        </p:spPr>
        <p:txBody>
          <a:bodyPr/>
          <a:lstStyle/>
          <a:p>
            <a:r>
              <a:rPr lang="en-US" dirty="0" smtClean="0"/>
              <a:t>Space segment</a:t>
            </a:r>
          </a:p>
        </p:txBody>
      </p:sp>
      <p:sp>
        <p:nvSpPr>
          <p:cNvPr id="9" name="TextBox 8"/>
          <p:cNvSpPr txBox="1"/>
          <p:nvPr/>
        </p:nvSpPr>
        <p:spPr>
          <a:xfrm>
            <a:off x="7676816" y="6172200"/>
            <a:ext cx="1207382" cy="261610"/>
          </a:xfrm>
          <a:prstGeom prst="rect">
            <a:avLst/>
          </a:prstGeom>
          <a:noFill/>
        </p:spPr>
        <p:txBody>
          <a:bodyPr wrap="none" rtlCol="0">
            <a:spAutoFit/>
          </a:bodyPr>
          <a:lstStyle/>
          <a:p>
            <a:r>
              <a:rPr lang="en-US" sz="1100" dirty="0" smtClean="0">
                <a:latin typeface="Calibri" pitchFamily="34" charset="0"/>
                <a:cs typeface="Calibri" pitchFamily="34" charset="0"/>
              </a:rPr>
              <a:t>Source: </a:t>
            </a:r>
            <a:r>
              <a:rPr lang="en-US" sz="1100" dirty="0" err="1" smtClean="0">
                <a:latin typeface="Calibri" pitchFamily="34" charset="0"/>
                <a:cs typeface="Calibri" pitchFamily="34" charset="0"/>
              </a:rPr>
              <a:t>connet.us</a:t>
            </a:r>
            <a:endParaRPr lang="en-US" sz="1100" dirty="0">
              <a:latin typeface="Calibri" pitchFamily="34" charset="0"/>
              <a:cs typeface="Calibri" pitchFamily="34" charset="0"/>
            </a:endParaRPr>
          </a:p>
        </p:txBody>
      </p:sp>
      <p:pic>
        <p:nvPicPr>
          <p:cNvPr id="44044" name="Picture 12" descr="http://connet.us/connet_images/gps_segments"/>
          <p:cNvPicPr>
            <a:picLocks noChangeAspect="1" noChangeArrowheads="1"/>
          </p:cNvPicPr>
          <p:nvPr/>
        </p:nvPicPr>
        <p:blipFill>
          <a:blip r:embed="rId2" cstate="print"/>
          <a:srcRect/>
          <a:stretch>
            <a:fillRect/>
          </a:stretch>
        </p:blipFill>
        <p:spPr bwMode="auto">
          <a:xfrm>
            <a:off x="3043844" y="1524000"/>
            <a:ext cx="6023956" cy="4572000"/>
          </a:xfrm>
          <a:prstGeom prst="rect">
            <a:avLst/>
          </a:prstGeom>
          <a:noFill/>
          <a:ln>
            <a:noFill/>
          </a:ln>
        </p:spPr>
      </p:pic>
      <p:grpSp>
        <p:nvGrpSpPr>
          <p:cNvPr id="17" name="Group 16"/>
          <p:cNvGrpSpPr/>
          <p:nvPr/>
        </p:nvGrpSpPr>
        <p:grpSpPr>
          <a:xfrm>
            <a:off x="3048000" y="2513704"/>
            <a:ext cx="6096000" cy="3658496"/>
            <a:chOff x="3048000" y="2513704"/>
            <a:chExt cx="6096000" cy="3658496"/>
          </a:xfrm>
        </p:grpSpPr>
        <p:sp>
          <p:nvSpPr>
            <p:cNvPr id="7" name="Rectangle 6"/>
            <p:cNvSpPr/>
            <p:nvPr/>
          </p:nvSpPr>
          <p:spPr bwMode="auto">
            <a:xfrm>
              <a:off x="3048000" y="2819400"/>
              <a:ext cx="2286000" cy="3276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4114800" y="2895600"/>
              <a:ext cx="2286000" cy="3276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4648200" y="4495800"/>
              <a:ext cx="4495800"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rot="2917073">
              <a:off x="5483962" y="3384851"/>
              <a:ext cx="2286000" cy="5437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grpSp>
        <p:nvGrpSpPr>
          <p:cNvPr id="16" name="Group 15"/>
          <p:cNvGrpSpPr/>
          <p:nvPr/>
        </p:nvGrpSpPr>
        <p:grpSpPr>
          <a:xfrm>
            <a:off x="6921722" y="2743200"/>
            <a:ext cx="2069878" cy="1752600"/>
            <a:chOff x="6921722" y="2743200"/>
            <a:chExt cx="2069878" cy="1752600"/>
          </a:xfrm>
        </p:grpSpPr>
        <p:sp>
          <p:nvSpPr>
            <p:cNvPr id="14" name="Rectangle 13"/>
            <p:cNvSpPr/>
            <p:nvPr/>
          </p:nvSpPr>
          <p:spPr bwMode="auto">
            <a:xfrm>
              <a:off x="7620000" y="2743200"/>
              <a:ext cx="1371600" cy="1752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rot="1700836">
              <a:off x="6921722" y="2979560"/>
              <a:ext cx="942239" cy="33373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sp>
        <p:nvSpPr>
          <p:cNvPr id="18" name="Content Placeholder 5"/>
          <p:cNvSpPr txBox="1">
            <a:spLocks/>
          </p:cNvSpPr>
          <p:nvPr/>
        </p:nvSpPr>
        <p:spPr bwMode="auto">
          <a:xfrm>
            <a:off x="685800" y="2295525"/>
            <a:ext cx="7772400" cy="447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Control segment</a:t>
            </a:r>
          </a:p>
        </p:txBody>
      </p:sp>
      <p:sp>
        <p:nvSpPr>
          <p:cNvPr id="19" name="Content Placeholder 5"/>
          <p:cNvSpPr txBox="1">
            <a:spLocks/>
          </p:cNvSpPr>
          <p:nvPr/>
        </p:nvSpPr>
        <p:spPr bwMode="auto">
          <a:xfrm>
            <a:off x="685800" y="3077028"/>
            <a:ext cx="7772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User segment</a:t>
            </a: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Basic Principle</a:t>
            </a:r>
            <a:endParaRPr lang="en-US" sz="2800" b="1" dirty="0">
              <a:solidFill>
                <a:schemeClr val="tx1"/>
              </a:solidFill>
              <a:cs typeface="Calibri" pitchFamily="34" charset="0"/>
            </a:endParaRPr>
          </a:p>
        </p:txBody>
      </p:sp>
      <p:pic>
        <p:nvPicPr>
          <p:cNvPr id="1028" name="Picture 4" descr="http://www.mostphotos.com/preview/182635/water-circles.jpg"/>
          <p:cNvPicPr>
            <a:picLocks noChangeAspect="1" noChangeArrowheads="1"/>
          </p:cNvPicPr>
          <p:nvPr/>
        </p:nvPicPr>
        <p:blipFill>
          <a:blip r:embed="rId2" cstate="print"/>
          <a:srcRect/>
          <a:stretch>
            <a:fillRect/>
          </a:stretch>
        </p:blipFill>
        <p:spPr bwMode="auto">
          <a:xfrm>
            <a:off x="1245870" y="1752600"/>
            <a:ext cx="6629400" cy="4428439"/>
          </a:xfrm>
          <a:prstGeom prst="rect">
            <a:avLst/>
          </a:prstGeom>
          <a:noFill/>
        </p:spPr>
      </p:pic>
      <p:cxnSp>
        <p:nvCxnSpPr>
          <p:cNvPr id="8" name="Straight Arrow Connector 7"/>
          <p:cNvCxnSpPr/>
          <p:nvPr/>
        </p:nvCxnSpPr>
        <p:spPr bwMode="auto">
          <a:xfrm flipV="1">
            <a:off x="1245870" y="1371600"/>
            <a:ext cx="0" cy="4953000"/>
          </a:xfrm>
          <a:prstGeom prst="straightConnector1">
            <a:avLst/>
          </a:prstGeom>
          <a:solidFill>
            <a:schemeClr val="accent1"/>
          </a:solidFill>
          <a:ln w="57150" cap="flat" cmpd="sng" algn="ctr">
            <a:solidFill>
              <a:schemeClr val="tx1">
                <a:lumMod val="95000"/>
                <a:lumOff val="5000"/>
              </a:schemeClr>
            </a:solidFill>
            <a:prstDash val="solid"/>
            <a:round/>
            <a:headEnd type="none" w="med" len="med"/>
            <a:tailEnd type="arrow"/>
          </a:ln>
          <a:effectLst/>
        </p:spPr>
      </p:cxnSp>
      <p:cxnSp>
        <p:nvCxnSpPr>
          <p:cNvPr id="9" name="Straight Arrow Connector 8"/>
          <p:cNvCxnSpPr/>
          <p:nvPr/>
        </p:nvCxnSpPr>
        <p:spPr bwMode="auto">
          <a:xfrm>
            <a:off x="1093470" y="6172200"/>
            <a:ext cx="7086600" cy="0"/>
          </a:xfrm>
          <a:prstGeom prst="straightConnector1">
            <a:avLst/>
          </a:prstGeom>
          <a:solidFill>
            <a:schemeClr val="accent1"/>
          </a:solidFill>
          <a:ln w="57150" cap="flat" cmpd="sng" algn="ctr">
            <a:solidFill>
              <a:schemeClr val="tx1">
                <a:lumMod val="95000"/>
                <a:lumOff val="5000"/>
              </a:schemeClr>
            </a:solidFill>
            <a:prstDash val="solid"/>
            <a:round/>
            <a:headEnd type="none" w="med" len="med"/>
            <a:tailEnd type="arrow"/>
          </a:ln>
          <a:effectLst/>
        </p:spPr>
      </p:cxnSp>
      <p:sp>
        <p:nvSpPr>
          <p:cNvPr id="13" name="Oval 12"/>
          <p:cNvSpPr/>
          <p:nvPr/>
        </p:nvSpPr>
        <p:spPr bwMode="auto">
          <a:xfrm>
            <a:off x="2336485" y="2981317"/>
            <a:ext cx="2514600" cy="1143001"/>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4" name="Oval 13"/>
          <p:cNvSpPr/>
          <p:nvPr/>
        </p:nvSpPr>
        <p:spPr bwMode="auto">
          <a:xfrm>
            <a:off x="6141720" y="3530600"/>
            <a:ext cx="1440180" cy="685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5" name="TextBox 14"/>
          <p:cNvSpPr txBox="1"/>
          <p:nvPr/>
        </p:nvSpPr>
        <p:spPr>
          <a:xfrm>
            <a:off x="6579870" y="6138446"/>
            <a:ext cx="1331775" cy="338554"/>
          </a:xfrm>
          <a:prstGeom prst="rect">
            <a:avLst/>
          </a:prstGeom>
          <a:noFill/>
        </p:spPr>
        <p:txBody>
          <a:bodyPr wrap="none" rtlCol="0">
            <a:spAutoFit/>
          </a:bodyPr>
          <a:lstStyle/>
          <a:p>
            <a:r>
              <a:rPr lang="en-US" sz="1600" dirty="0" smtClean="0">
                <a:latin typeface="Calibri" pitchFamily="34" charset="0"/>
                <a:cs typeface="Calibri" pitchFamily="34" charset="0"/>
              </a:rPr>
              <a:t>X-coordinates</a:t>
            </a:r>
            <a:endParaRPr lang="en-US" sz="1600" dirty="0">
              <a:latin typeface="Calibri" pitchFamily="34" charset="0"/>
              <a:cs typeface="Calibri" pitchFamily="34" charset="0"/>
            </a:endParaRPr>
          </a:p>
        </p:txBody>
      </p:sp>
      <p:sp>
        <p:nvSpPr>
          <p:cNvPr id="16" name="TextBox 15"/>
          <p:cNvSpPr txBox="1"/>
          <p:nvPr/>
        </p:nvSpPr>
        <p:spPr>
          <a:xfrm>
            <a:off x="1245870" y="1752600"/>
            <a:ext cx="1325363" cy="338554"/>
          </a:xfrm>
          <a:prstGeom prst="rect">
            <a:avLst/>
          </a:prstGeom>
          <a:noFill/>
        </p:spPr>
        <p:txBody>
          <a:bodyPr wrap="none" rtlCol="0">
            <a:spAutoFit/>
          </a:bodyPr>
          <a:lstStyle/>
          <a:p>
            <a:r>
              <a:rPr lang="en-US" sz="1600" dirty="0" smtClean="0">
                <a:latin typeface="Calibri" pitchFamily="34" charset="0"/>
                <a:cs typeface="Calibri" pitchFamily="34" charset="0"/>
              </a:rPr>
              <a:t>Y-coordinates</a:t>
            </a:r>
            <a:endParaRPr lang="en-US" sz="1600" dirty="0">
              <a:latin typeface="Calibri" pitchFamily="34" charset="0"/>
              <a:cs typeface="Calibri" pitchFamily="34" charset="0"/>
            </a:endParaRPr>
          </a:p>
        </p:txBody>
      </p:sp>
      <p:sp>
        <p:nvSpPr>
          <p:cNvPr id="17" name="Cross 16"/>
          <p:cNvSpPr/>
          <p:nvPr/>
        </p:nvSpPr>
        <p:spPr bwMode="auto">
          <a:xfrm rot="2701620">
            <a:off x="6798756" y="3771715"/>
            <a:ext cx="152400" cy="152400"/>
          </a:xfrm>
          <a:prstGeom prst="plus">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8" name="Cross 17"/>
          <p:cNvSpPr/>
          <p:nvPr/>
        </p:nvSpPr>
        <p:spPr bwMode="auto">
          <a:xfrm rot="2701620">
            <a:off x="3496650" y="3460564"/>
            <a:ext cx="152400" cy="152400"/>
          </a:xfrm>
          <a:prstGeom prst="plus">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19" name="Cross 18"/>
          <p:cNvSpPr/>
          <p:nvPr/>
        </p:nvSpPr>
        <p:spPr bwMode="auto">
          <a:xfrm rot="2701620">
            <a:off x="5604878" y="4311836"/>
            <a:ext cx="152400" cy="152400"/>
          </a:xfrm>
          <a:prstGeom prst="plus">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20" name="Cross 19"/>
          <p:cNvSpPr/>
          <p:nvPr/>
        </p:nvSpPr>
        <p:spPr bwMode="auto">
          <a:xfrm rot="2701620">
            <a:off x="6149162" y="3108591"/>
            <a:ext cx="152400" cy="152400"/>
          </a:xfrm>
          <a:prstGeom prst="plus">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22" name="Straight Arrow Connector 21"/>
          <p:cNvCxnSpPr/>
          <p:nvPr/>
        </p:nvCxnSpPr>
        <p:spPr bwMode="auto">
          <a:xfrm flipH="1">
            <a:off x="1855470" y="3561643"/>
            <a:ext cx="1713180" cy="934157"/>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
        <p:nvSpPr>
          <p:cNvPr id="24" name="TextBox 23"/>
          <p:cNvSpPr txBox="1"/>
          <p:nvPr/>
        </p:nvSpPr>
        <p:spPr>
          <a:xfrm>
            <a:off x="2160270" y="3424535"/>
            <a:ext cx="1219200" cy="461665"/>
          </a:xfrm>
          <a:prstGeom prst="rect">
            <a:avLst/>
          </a:prstGeom>
          <a:noFill/>
        </p:spPr>
        <p:txBody>
          <a:bodyPr wrap="square" rtlCol="0">
            <a:spAutoFit/>
          </a:bodyPr>
          <a:lstStyle/>
          <a:p>
            <a:r>
              <a:rPr lang="en-US" sz="2400" b="1" dirty="0" smtClean="0">
                <a:solidFill>
                  <a:srgbClr val="C00000"/>
                </a:solidFill>
                <a:latin typeface="Calibri" pitchFamily="34" charset="0"/>
                <a:cs typeface="Calibri" pitchFamily="34" charset="0"/>
              </a:rPr>
              <a:t>s = </a:t>
            </a:r>
            <a:r>
              <a:rPr lang="en-US" sz="2400" b="1" dirty="0" err="1" smtClean="0">
                <a:solidFill>
                  <a:srgbClr val="C00000"/>
                </a:solidFill>
                <a:latin typeface="Calibri" pitchFamily="34" charset="0"/>
                <a:cs typeface="Calibri" pitchFamily="34" charset="0"/>
              </a:rPr>
              <a:t>v∙t</a:t>
            </a:r>
            <a:endParaRPr lang="en-US" sz="2400" b="1" dirty="0">
              <a:solidFill>
                <a:srgbClr val="C00000"/>
              </a:solidFill>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0" nodeType="clickEffect">
                                  <p:stCondLst>
                                    <p:cond delay="0"/>
                                  </p:stCondLst>
                                  <p:childTnLst>
                                    <p:animScale>
                                      <p:cBhvr>
                                        <p:cTn id="28" dur="1000" fill="hold"/>
                                        <p:tgtEl>
                                          <p:spTgt spid="13"/>
                                        </p:tgtEl>
                                      </p:cBhvr>
                                      <p:by x="220000" y="220000"/>
                                    </p:animScale>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1"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mph" presetSubtype="0" fill="hold" grpId="0" nodeType="clickEffect">
                                  <p:stCondLst>
                                    <p:cond delay="0"/>
                                  </p:stCondLst>
                                  <p:childTnLst>
                                    <p:animScale>
                                      <p:cBhvr>
                                        <p:cTn id="47" dur="1000" fill="hold"/>
                                        <p:tgtEl>
                                          <p:spTgt spid="14"/>
                                        </p:tgtEl>
                                      </p:cBhvr>
                                      <p:by x="220000" y="220000"/>
                                    </p:animScale>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p:bldP spid="16" grpId="0"/>
      <p:bldP spid="17" grpId="0" animBg="1"/>
      <p:bldP spid="18" grpId="0" animBg="1"/>
      <p:bldP spid="19" grpId="0" animBg="1"/>
      <p:bldP spid="20"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Basic principle</a:t>
            </a:r>
            <a:endParaRPr lang="en-US" sz="2800" b="1" dirty="0">
              <a:solidFill>
                <a:schemeClr val="tx1"/>
              </a:solidFill>
              <a:cs typeface="Calibri" pitchFamily="34" charset="0"/>
            </a:endParaRPr>
          </a:p>
        </p:txBody>
      </p:sp>
      <p:pic>
        <p:nvPicPr>
          <p:cNvPr id="21" name="Picture 80"/>
          <p:cNvPicPr>
            <a:picLocks noChangeAspect="1" noChangeArrowheads="1"/>
          </p:cNvPicPr>
          <p:nvPr/>
        </p:nvPicPr>
        <p:blipFill>
          <a:blip r:embed="rId2" cstate="print"/>
          <a:srcRect/>
          <a:stretch>
            <a:fillRect/>
          </a:stretch>
        </p:blipFill>
        <p:spPr bwMode="auto">
          <a:xfrm>
            <a:off x="388620" y="1341120"/>
            <a:ext cx="7924800" cy="5044515"/>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Basic principle</a:t>
            </a:r>
            <a:endParaRPr lang="en-US" sz="2800" b="1" dirty="0">
              <a:solidFill>
                <a:schemeClr val="tx1"/>
              </a:solidFill>
              <a:cs typeface="Calibri" pitchFamily="34" charset="0"/>
            </a:endParaRPr>
          </a:p>
        </p:txBody>
      </p:sp>
      <p:pic>
        <p:nvPicPr>
          <p:cNvPr id="11" name="Picture 69" descr="Sphere-intersect"/>
          <p:cNvPicPr>
            <a:picLocks noChangeAspect="1" noChangeArrowheads="1"/>
          </p:cNvPicPr>
          <p:nvPr/>
        </p:nvPicPr>
        <p:blipFill>
          <a:blip r:embed="rId2" cstate="print"/>
          <a:srcRect/>
          <a:stretch>
            <a:fillRect/>
          </a:stretch>
        </p:blipFill>
        <p:spPr bwMode="auto">
          <a:xfrm>
            <a:off x="2579370" y="3413760"/>
            <a:ext cx="3232150" cy="2330450"/>
          </a:xfrm>
          <a:prstGeom prst="rect">
            <a:avLst/>
          </a:prstGeom>
          <a:noFill/>
        </p:spPr>
      </p:pic>
      <p:pic>
        <p:nvPicPr>
          <p:cNvPr id="12" name="Picture 67"/>
          <p:cNvPicPr>
            <a:picLocks noChangeAspect="1" noChangeArrowheads="1"/>
          </p:cNvPicPr>
          <p:nvPr/>
        </p:nvPicPr>
        <p:blipFill>
          <a:blip r:embed="rId3" cstate="print"/>
          <a:srcRect/>
          <a:stretch>
            <a:fillRect/>
          </a:stretch>
        </p:blipFill>
        <p:spPr bwMode="auto">
          <a:xfrm>
            <a:off x="2426970" y="3108960"/>
            <a:ext cx="4686300" cy="3162300"/>
          </a:xfrm>
          <a:prstGeom prst="rect">
            <a:avLst/>
          </a:prstGeom>
          <a:noFill/>
        </p:spPr>
      </p:pic>
      <p:sp>
        <p:nvSpPr>
          <p:cNvPr id="13" name="Rectangle 73"/>
          <p:cNvSpPr>
            <a:spLocks noChangeArrowheads="1"/>
          </p:cNvSpPr>
          <p:nvPr/>
        </p:nvSpPr>
        <p:spPr bwMode="auto">
          <a:xfrm>
            <a:off x="388938" y="1534180"/>
            <a:ext cx="7924800" cy="523220"/>
          </a:xfrm>
          <a:prstGeom prst="rect">
            <a:avLst/>
          </a:prstGeom>
          <a:noFill/>
          <a:ln w="9525">
            <a:noFill/>
            <a:miter lim="800000"/>
            <a:headEnd/>
            <a:tailEnd/>
          </a:ln>
          <a:effectLst/>
        </p:spPr>
        <p:txBody>
          <a:bodyPr>
            <a:spAutoFit/>
          </a:bodyPr>
          <a:lstStyle/>
          <a:p>
            <a:endParaRPr lang="en-US" sz="1200" dirty="0">
              <a:latin typeface="Calibri" pitchFamily="34" charset="0"/>
            </a:endParaRPr>
          </a:p>
          <a:p>
            <a:pPr lvl="1">
              <a:buClr>
                <a:schemeClr val="folHlink"/>
              </a:buClr>
              <a:buSzPct val="75000"/>
              <a:buFont typeface="Wingdings" pitchFamily="2" charset="2"/>
              <a:buChar char="§"/>
            </a:pPr>
            <a:r>
              <a:rPr lang="en-US" sz="1600" dirty="0">
                <a:latin typeface="Calibri" pitchFamily="34" charset="0"/>
              </a:rPr>
              <a:t> </a:t>
            </a:r>
            <a:r>
              <a:rPr lang="en-US" sz="1400" dirty="0">
                <a:latin typeface="Calibri" pitchFamily="34" charset="0"/>
              </a:rPr>
              <a:t>For three satellites we get the receiver position </a:t>
            </a:r>
          </a:p>
        </p:txBody>
      </p:sp>
      <p:pic>
        <p:nvPicPr>
          <p:cNvPr id="14" name="Picture 68" descr="ConstellationGPS"/>
          <p:cNvPicPr>
            <a:picLocks noChangeAspect="1" noChangeArrowheads="1" noCrop="1"/>
          </p:cNvPicPr>
          <p:nvPr/>
        </p:nvPicPr>
        <p:blipFill>
          <a:blip r:embed="rId4" cstate="print"/>
          <a:srcRect/>
          <a:stretch>
            <a:fillRect/>
          </a:stretch>
        </p:blipFill>
        <p:spPr bwMode="auto">
          <a:xfrm>
            <a:off x="3265170" y="3337560"/>
            <a:ext cx="2819400" cy="2255838"/>
          </a:xfrm>
          <a:prstGeom prst="rect">
            <a:avLst/>
          </a:prstGeom>
          <a:noFill/>
        </p:spPr>
      </p:pic>
      <p:sp>
        <p:nvSpPr>
          <p:cNvPr id="15" name="Rectangle 72"/>
          <p:cNvSpPr>
            <a:spLocks noChangeArrowheads="1"/>
          </p:cNvSpPr>
          <p:nvPr/>
        </p:nvSpPr>
        <p:spPr bwMode="auto">
          <a:xfrm>
            <a:off x="392430" y="1143000"/>
            <a:ext cx="7924800" cy="523220"/>
          </a:xfrm>
          <a:prstGeom prst="rect">
            <a:avLst/>
          </a:prstGeom>
          <a:noFill/>
          <a:ln w="9525">
            <a:noFill/>
            <a:miter lim="800000"/>
            <a:headEnd/>
            <a:tailEnd/>
          </a:ln>
          <a:effectLst/>
        </p:spPr>
        <p:txBody>
          <a:bodyPr>
            <a:spAutoFit/>
          </a:bodyPr>
          <a:lstStyle/>
          <a:p>
            <a:endParaRPr lang="en-US" sz="1200" dirty="0">
              <a:latin typeface="Calibri" pitchFamily="34" charset="0"/>
            </a:endParaRPr>
          </a:p>
          <a:p>
            <a:pPr lvl="1">
              <a:buClr>
                <a:schemeClr val="folHlink"/>
              </a:buClr>
              <a:buSzPct val="75000"/>
              <a:buFont typeface="Wingdings" pitchFamily="2" charset="2"/>
              <a:buChar char="§"/>
            </a:pPr>
            <a:r>
              <a:rPr lang="en-US" sz="1600" dirty="0">
                <a:latin typeface="Calibri" pitchFamily="34" charset="0"/>
              </a:rPr>
              <a:t> </a:t>
            </a:r>
            <a:r>
              <a:rPr lang="en-US" sz="1400" dirty="0">
                <a:latin typeface="Calibri" pitchFamily="34" charset="0"/>
              </a:rPr>
              <a:t>For two satellites, intersecting those surfaces gives a circle</a:t>
            </a:r>
          </a:p>
        </p:txBody>
      </p:sp>
      <p:sp>
        <p:nvSpPr>
          <p:cNvPr id="16" name="Rectangle 77"/>
          <p:cNvSpPr>
            <a:spLocks noChangeArrowheads="1"/>
          </p:cNvSpPr>
          <p:nvPr/>
        </p:nvSpPr>
        <p:spPr bwMode="auto">
          <a:xfrm>
            <a:off x="392113" y="1915180"/>
            <a:ext cx="7924800" cy="523220"/>
          </a:xfrm>
          <a:prstGeom prst="rect">
            <a:avLst/>
          </a:prstGeom>
          <a:noFill/>
          <a:ln w="9525">
            <a:noFill/>
            <a:miter lim="800000"/>
            <a:headEnd/>
            <a:tailEnd/>
          </a:ln>
          <a:effectLst/>
        </p:spPr>
        <p:txBody>
          <a:bodyPr>
            <a:spAutoFit/>
          </a:bodyPr>
          <a:lstStyle/>
          <a:p>
            <a:endParaRPr lang="en-US" sz="1200" dirty="0">
              <a:latin typeface="Calibri" pitchFamily="34" charset="0"/>
            </a:endParaRPr>
          </a:p>
          <a:p>
            <a:pPr lvl="1">
              <a:buClr>
                <a:schemeClr val="folHlink"/>
              </a:buClr>
              <a:buSzPct val="75000"/>
              <a:buFont typeface="Wingdings" pitchFamily="2" charset="2"/>
              <a:buChar char="§"/>
            </a:pPr>
            <a:r>
              <a:rPr lang="en-US" sz="1600" dirty="0">
                <a:latin typeface="Calibri" pitchFamily="34" charset="0"/>
              </a:rPr>
              <a:t> </a:t>
            </a:r>
            <a:r>
              <a:rPr lang="en-US" sz="1400" dirty="0" smtClean="0">
                <a:latin typeface="Calibri" pitchFamily="34" charset="0"/>
              </a:rPr>
              <a:t>Forth satellite to resolve time</a:t>
            </a:r>
            <a:endParaRPr lang="en-US" sz="1400" dirty="0">
              <a:latin typeface="Calibri" pitchFamily="34" charset="0"/>
            </a:endParaRPr>
          </a:p>
        </p:txBody>
      </p:sp>
      <p:sp>
        <p:nvSpPr>
          <p:cNvPr id="20" name="Rectangle 77"/>
          <p:cNvSpPr>
            <a:spLocks noChangeArrowheads="1"/>
          </p:cNvSpPr>
          <p:nvPr/>
        </p:nvSpPr>
        <p:spPr bwMode="auto">
          <a:xfrm>
            <a:off x="390525" y="2315230"/>
            <a:ext cx="7924800" cy="523220"/>
          </a:xfrm>
          <a:prstGeom prst="rect">
            <a:avLst/>
          </a:prstGeom>
          <a:noFill/>
          <a:ln w="9525">
            <a:noFill/>
            <a:miter lim="800000"/>
            <a:headEnd/>
            <a:tailEnd/>
          </a:ln>
          <a:effectLst/>
        </p:spPr>
        <p:txBody>
          <a:bodyPr>
            <a:spAutoFit/>
          </a:bodyPr>
          <a:lstStyle/>
          <a:p>
            <a:endParaRPr lang="en-US" sz="1200" dirty="0">
              <a:latin typeface="Calibri" pitchFamily="34" charset="0"/>
            </a:endParaRPr>
          </a:p>
          <a:p>
            <a:pPr lvl="1">
              <a:buClr>
                <a:schemeClr val="folHlink"/>
              </a:buClr>
              <a:buSzPct val="75000"/>
              <a:buFont typeface="Wingdings" pitchFamily="2" charset="2"/>
              <a:buChar char="§"/>
            </a:pPr>
            <a:r>
              <a:rPr lang="en-US" sz="1600" dirty="0">
                <a:latin typeface="Calibri" pitchFamily="34" charset="0"/>
              </a:rPr>
              <a:t> </a:t>
            </a:r>
            <a:r>
              <a:rPr lang="en-US" sz="1400" dirty="0">
                <a:latin typeface="Calibri" pitchFamily="34" charset="0"/>
              </a:rPr>
              <a:t>Most of the time there are more than 4 satellites on view </a:t>
            </a:r>
          </a:p>
        </p:txBody>
      </p:sp>
      <p:sp>
        <p:nvSpPr>
          <p:cNvPr id="22" name="TextBox 21"/>
          <p:cNvSpPr txBox="1"/>
          <p:nvPr/>
        </p:nvSpPr>
        <p:spPr>
          <a:xfrm>
            <a:off x="7976579" y="6109156"/>
            <a:ext cx="1015021" cy="215444"/>
          </a:xfrm>
          <a:prstGeom prst="rect">
            <a:avLst/>
          </a:prstGeom>
          <a:noFill/>
        </p:spPr>
        <p:txBody>
          <a:bodyPr wrap="none" rtlCol="0">
            <a:spAutoFit/>
          </a:bodyPr>
          <a:lstStyle/>
          <a:p>
            <a:r>
              <a:rPr lang="en-US" sz="800" dirty="0" smtClean="0"/>
              <a:t>Source: Wikipedia</a:t>
            </a:r>
            <a:endParaRPr lang="en-US" sz="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12"/>
                                        </p:tgtEl>
                                      </p:cBhvr>
                                    </p:animEffect>
                                    <p:set>
                                      <p:cBhvr>
                                        <p:cTn id="31" dur="1" fill="hold">
                                          <p:stCondLst>
                                            <p:cond delay="999"/>
                                          </p:stCondLst>
                                        </p:cTn>
                                        <p:tgtEl>
                                          <p:spTgt spid="12"/>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Multiplexing</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371600"/>
            <a:ext cx="7772400" cy="533400"/>
          </a:xfrm>
        </p:spPr>
        <p:txBody>
          <a:bodyPr/>
          <a:lstStyle/>
          <a:p>
            <a:r>
              <a:rPr lang="en-US" sz="2400" dirty="0" smtClean="0">
                <a:latin typeface="Calibri" pitchFamily="34" charset="0"/>
                <a:cs typeface="Calibri" pitchFamily="34" charset="0"/>
              </a:rPr>
              <a:t>Channel sharing</a:t>
            </a:r>
          </a:p>
          <a:p>
            <a:pPr>
              <a:buNone/>
            </a:pPr>
            <a:endParaRPr lang="en-US" sz="2400" dirty="0" smtClean="0">
              <a:latin typeface="Calibri" pitchFamily="34" charset="0"/>
              <a:cs typeface="Calibri" pitchFamily="34" charset="0"/>
            </a:endParaRPr>
          </a:p>
        </p:txBody>
      </p:sp>
      <p:pic>
        <p:nvPicPr>
          <p:cNvPr id="5" name="Picture 4" descr="Telephony_multiplexer_system.gif"/>
          <p:cNvPicPr>
            <a:picLocks noChangeAspect="1"/>
          </p:cNvPicPr>
          <p:nvPr/>
        </p:nvPicPr>
        <p:blipFill>
          <a:blip r:embed="rId2" cstate="print"/>
          <a:stretch>
            <a:fillRect/>
          </a:stretch>
        </p:blipFill>
        <p:spPr>
          <a:xfrm>
            <a:off x="1026081" y="3733800"/>
            <a:ext cx="7660719" cy="2286000"/>
          </a:xfrm>
          <a:prstGeom prst="rect">
            <a:avLst/>
          </a:prstGeom>
        </p:spPr>
      </p:pic>
      <p:pic>
        <p:nvPicPr>
          <p:cNvPr id="1028" name="Picture 4" descr="File:Frequenzmultiplex001.svg"/>
          <p:cNvPicPr>
            <a:picLocks noChangeAspect="1" noChangeArrowheads="1"/>
          </p:cNvPicPr>
          <p:nvPr/>
        </p:nvPicPr>
        <p:blipFill>
          <a:blip r:embed="rId3" cstate="print"/>
          <a:srcRect/>
          <a:stretch>
            <a:fillRect/>
          </a:stretch>
        </p:blipFill>
        <p:spPr bwMode="auto">
          <a:xfrm>
            <a:off x="1025183" y="3505200"/>
            <a:ext cx="7204417" cy="2829530"/>
          </a:xfrm>
          <a:prstGeom prst="rect">
            <a:avLst/>
          </a:prstGeom>
          <a:noFill/>
        </p:spPr>
      </p:pic>
      <p:pic>
        <p:nvPicPr>
          <p:cNvPr id="1030" name="Picture 6" descr="http://cnx.org/content/m41832/latest/cdmaimag.gif"/>
          <p:cNvPicPr>
            <a:picLocks noChangeAspect="1" noChangeArrowheads="1"/>
          </p:cNvPicPr>
          <p:nvPr/>
        </p:nvPicPr>
        <p:blipFill>
          <a:blip r:embed="rId4" cstate="print"/>
          <a:srcRect/>
          <a:stretch>
            <a:fillRect/>
          </a:stretch>
        </p:blipFill>
        <p:spPr bwMode="auto">
          <a:xfrm>
            <a:off x="2057400" y="3569637"/>
            <a:ext cx="5181600" cy="2769477"/>
          </a:xfrm>
          <a:prstGeom prst="rect">
            <a:avLst/>
          </a:prstGeom>
          <a:noFill/>
        </p:spPr>
      </p:pic>
      <p:sp>
        <p:nvSpPr>
          <p:cNvPr id="8" name="Content Placeholder 5"/>
          <p:cNvSpPr txBox="1">
            <a:spLocks/>
          </p:cNvSpPr>
          <p:nvPr/>
        </p:nvSpPr>
        <p:spPr bwMode="auto">
          <a:xfrm>
            <a:off x="685800" y="2942772"/>
            <a:ext cx="7772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568325" marR="0" lvl="1" indent="-227013" algn="l" defTabSz="914400" rtl="0" eaLnBrk="1" fontAlgn="base" latinLnBrk="0" hangingPunct="1">
              <a:lnSpc>
                <a:spcPct val="100000"/>
              </a:lnSpc>
              <a:spcBef>
                <a:spcPct val="20000"/>
              </a:spcBef>
              <a:spcAft>
                <a:spcPct val="0"/>
              </a:spcAft>
              <a:buClr>
                <a:srgbClr val="4D4D4D"/>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Calibri" pitchFamily="34" charset="0"/>
                <a:cs typeface="Calibri" pitchFamily="34" charset="0"/>
              </a:rPr>
              <a:t>Code multiplex, Spreading</a:t>
            </a:r>
            <a:r>
              <a:rPr kumimoji="0" lang="en-US" sz="2000" b="0" i="0" u="none" strike="noStrike" kern="0" cap="none" spc="0" normalizeH="0" noProof="0" dirty="0" smtClean="0">
                <a:ln>
                  <a:noFill/>
                </a:ln>
                <a:solidFill>
                  <a:schemeClr val="tx1"/>
                </a:solidFill>
                <a:effectLst/>
                <a:uLnTx/>
                <a:uFillTx/>
                <a:latin typeface="Calibri" pitchFamily="34" charset="0"/>
                <a:cs typeface="Calibri" pitchFamily="34" charset="0"/>
              </a:rPr>
              <a:t> </a:t>
            </a:r>
            <a:r>
              <a:rPr lang="en-US" sz="2000" kern="0" dirty="0" smtClean="0">
                <a:latin typeface="Calibri" pitchFamily="34" charset="0"/>
                <a:cs typeface="Calibri" pitchFamily="34" charset="0"/>
              </a:rPr>
              <a:t>C</a:t>
            </a:r>
            <a:r>
              <a:rPr kumimoji="0" lang="en-US" sz="2000" b="0" i="0" u="none" strike="noStrike" kern="0" cap="none" spc="0" normalizeH="0" noProof="0" dirty="0" smtClean="0">
                <a:ln>
                  <a:noFill/>
                </a:ln>
                <a:solidFill>
                  <a:schemeClr val="tx1"/>
                </a:solidFill>
                <a:effectLst/>
                <a:uLnTx/>
                <a:uFillTx/>
                <a:latin typeface="Calibri" pitchFamily="34" charset="0"/>
                <a:cs typeface="Calibri" pitchFamily="34" charset="0"/>
              </a:rPr>
              <a:t>odes</a:t>
            </a:r>
            <a:endParaRPr kumimoji="0" lang="en-US" sz="2000" b="0" i="0" u="none" strike="noStrike" kern="0" cap="none" spc="0" normalizeH="0" baseline="0" noProof="0" dirty="0">
              <a:ln>
                <a:noFill/>
              </a:ln>
              <a:solidFill>
                <a:schemeClr val="tx1"/>
              </a:solidFill>
              <a:effectLst/>
              <a:uLnTx/>
              <a:uFillTx/>
              <a:latin typeface="Calibri" pitchFamily="34" charset="0"/>
              <a:cs typeface="Calibri" pitchFamily="34" charset="0"/>
            </a:endParaRPr>
          </a:p>
        </p:txBody>
      </p:sp>
      <p:sp>
        <p:nvSpPr>
          <p:cNvPr id="9" name="Content Placeholder 5"/>
          <p:cNvSpPr txBox="1">
            <a:spLocks/>
          </p:cNvSpPr>
          <p:nvPr/>
        </p:nvSpPr>
        <p:spPr bwMode="auto">
          <a:xfrm>
            <a:off x="685800" y="1981200"/>
            <a:ext cx="7772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568325" marR="0" lvl="1" indent="-227013" algn="l" defTabSz="914400" rtl="0" eaLnBrk="1" fontAlgn="base" latinLnBrk="0" hangingPunct="1">
              <a:lnSpc>
                <a:spcPct val="100000"/>
              </a:lnSpc>
              <a:spcBef>
                <a:spcPct val="20000"/>
              </a:spcBef>
              <a:spcAft>
                <a:spcPct val="0"/>
              </a:spcAft>
              <a:buClr>
                <a:srgbClr val="4D4D4D"/>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Calibri" pitchFamily="34" charset="0"/>
                <a:cs typeface="Calibri" pitchFamily="34" charset="0"/>
              </a:rPr>
              <a:t>Time multiplex</a:t>
            </a:r>
          </a:p>
          <a:p>
            <a:pPr marL="568325" marR="0" lvl="1" indent="-227013" algn="l" defTabSz="914400" rtl="0" eaLnBrk="1" fontAlgn="base" latinLnBrk="0" hangingPunct="1">
              <a:lnSpc>
                <a:spcPct val="100000"/>
              </a:lnSpc>
              <a:spcBef>
                <a:spcPct val="20000"/>
              </a:spcBef>
              <a:spcAft>
                <a:spcPct val="0"/>
              </a:spcAft>
              <a:buClr>
                <a:srgbClr val="4D4D4D"/>
              </a:buClr>
              <a:buSzTx/>
              <a:tabLst/>
              <a:defRPr/>
            </a:pPr>
            <a:endParaRPr kumimoji="0" lang="en-US" sz="2000" b="0" i="0" u="none" strike="noStrike" kern="0" cap="none" spc="0" normalizeH="0" baseline="0" noProof="0" dirty="0">
              <a:ln>
                <a:noFill/>
              </a:ln>
              <a:solidFill>
                <a:schemeClr val="tx1"/>
              </a:solidFill>
              <a:effectLst/>
              <a:uLnTx/>
              <a:uFillTx/>
              <a:latin typeface="Calibri" pitchFamily="34" charset="0"/>
              <a:cs typeface="Calibri" pitchFamily="34" charset="0"/>
            </a:endParaRPr>
          </a:p>
        </p:txBody>
      </p:sp>
      <p:sp>
        <p:nvSpPr>
          <p:cNvPr id="10" name="Content Placeholder 5"/>
          <p:cNvSpPr txBox="1">
            <a:spLocks/>
          </p:cNvSpPr>
          <p:nvPr/>
        </p:nvSpPr>
        <p:spPr bwMode="auto">
          <a:xfrm>
            <a:off x="685800" y="2438400"/>
            <a:ext cx="77724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568325" marR="0" lvl="1" indent="-227013" algn="l" defTabSz="914400" rtl="0" eaLnBrk="1" fontAlgn="base" latinLnBrk="0" hangingPunct="1">
              <a:lnSpc>
                <a:spcPct val="100000"/>
              </a:lnSpc>
              <a:spcBef>
                <a:spcPct val="20000"/>
              </a:spcBef>
              <a:spcAft>
                <a:spcPct val="0"/>
              </a:spcAft>
              <a:buClr>
                <a:srgbClr val="4D4D4D"/>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Calibri" pitchFamily="34" charset="0"/>
                <a:cs typeface="Calibri" pitchFamily="34" charset="0"/>
              </a:rPr>
              <a:t>Frequency multiplex</a:t>
            </a:r>
          </a:p>
        </p:txBody>
      </p:sp>
      <p:sp>
        <p:nvSpPr>
          <p:cNvPr id="11" name="TextBox 10"/>
          <p:cNvSpPr txBox="1"/>
          <p:nvPr/>
        </p:nvSpPr>
        <p:spPr>
          <a:xfrm>
            <a:off x="8078177" y="6167212"/>
            <a:ext cx="1015021" cy="215444"/>
          </a:xfrm>
          <a:prstGeom prst="rect">
            <a:avLst/>
          </a:prstGeom>
          <a:noFill/>
        </p:spPr>
        <p:txBody>
          <a:bodyPr wrap="none" rtlCol="0">
            <a:spAutoFit/>
          </a:bodyPr>
          <a:lstStyle/>
          <a:p>
            <a:r>
              <a:rPr lang="en-US" sz="800" dirty="0" smtClean="0"/>
              <a:t>Source: Wikipedia</a:t>
            </a:r>
            <a:endParaRPr lang="en-US" sz="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
                                        <p:tgtEl>
                                          <p:spTgt spid="10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028"/>
                                        </p:tgtEl>
                                      </p:cBhvr>
                                    </p:animEffect>
                                    <p:set>
                                      <p:cBhvr>
                                        <p:cTn id="26" dur="1" fill="hold">
                                          <p:stCondLst>
                                            <p:cond delay="499"/>
                                          </p:stCondLst>
                                        </p:cTn>
                                        <p:tgtEl>
                                          <p:spTgt spid="1028"/>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fade">
                                      <p:cBhvr>
                                        <p:cTn id="3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Spectral Power of Receiver Signal</a:t>
            </a:r>
            <a:endParaRPr lang="en-US" sz="2800" b="1" dirty="0">
              <a:solidFill>
                <a:schemeClr val="tx1"/>
              </a:solidFill>
              <a:cs typeface="Calibri" pitchFamily="34" charset="0"/>
            </a:endParaRPr>
          </a:p>
        </p:txBody>
      </p:sp>
      <p:sp>
        <p:nvSpPr>
          <p:cNvPr id="3" name="Rectangle 6"/>
          <p:cNvSpPr>
            <a:spLocks noChangeArrowheads="1"/>
          </p:cNvSpPr>
          <p:nvPr/>
        </p:nvSpPr>
        <p:spPr bwMode="auto">
          <a:xfrm>
            <a:off x="228600" y="1295400"/>
            <a:ext cx="8305800" cy="584775"/>
          </a:xfrm>
          <a:prstGeom prst="rect">
            <a:avLst/>
          </a:prstGeom>
          <a:noFill/>
          <a:ln w="9525">
            <a:noFill/>
            <a:miter lim="800000"/>
            <a:headEnd/>
            <a:tailEnd/>
          </a:ln>
          <a:effectLst/>
        </p:spPr>
        <p:txBody>
          <a:bodyPr wrap="square">
            <a:spAutoFit/>
          </a:bodyPr>
          <a:lstStyle/>
          <a:p>
            <a:pPr algn="just"/>
            <a:r>
              <a:rPr lang="en-US" sz="1600" dirty="0">
                <a:latin typeface="Calibri" pitchFamily="34" charset="0"/>
              </a:rPr>
              <a:t>The maximum received signal power is approximately 16dB below the thermal background noise level</a:t>
            </a:r>
            <a:r>
              <a:rPr lang="en-US" sz="1600" b="1" dirty="0">
                <a:latin typeface="Calibri" pitchFamily="34" charset="0"/>
              </a:rPr>
              <a:t> </a:t>
            </a:r>
          </a:p>
        </p:txBody>
      </p:sp>
      <p:pic>
        <p:nvPicPr>
          <p:cNvPr id="4" name="Picture 2"/>
          <p:cNvPicPr>
            <a:picLocks noChangeArrowheads="1"/>
          </p:cNvPicPr>
          <p:nvPr/>
        </p:nvPicPr>
        <p:blipFill>
          <a:blip r:embed="rId2" cstate="print"/>
          <a:srcRect/>
          <a:stretch>
            <a:fillRect/>
          </a:stretch>
        </p:blipFill>
        <p:spPr bwMode="auto">
          <a:xfrm>
            <a:off x="1817688" y="2655886"/>
            <a:ext cx="5294521" cy="3721253"/>
          </a:xfrm>
          <a:prstGeom prst="rect">
            <a:avLst/>
          </a:prstGeom>
          <a:noFill/>
        </p:spPr>
      </p:pic>
      <p:pic>
        <p:nvPicPr>
          <p:cNvPr id="5" name="Picture 4"/>
          <p:cNvPicPr>
            <a:picLocks noChangeArrowheads="1"/>
          </p:cNvPicPr>
          <p:nvPr/>
        </p:nvPicPr>
        <p:blipFill>
          <a:blip r:embed="rId3" cstate="print"/>
          <a:srcRect/>
          <a:stretch>
            <a:fillRect/>
          </a:stretch>
        </p:blipFill>
        <p:spPr bwMode="auto">
          <a:xfrm>
            <a:off x="1727200" y="2601911"/>
            <a:ext cx="5410200" cy="3722689"/>
          </a:xfrm>
          <a:prstGeom prst="rect">
            <a:avLst/>
          </a:prstGeom>
          <a:noFill/>
        </p:spPr>
      </p:pic>
      <p:sp>
        <p:nvSpPr>
          <p:cNvPr id="7" name="Rectangle 5"/>
          <p:cNvSpPr>
            <a:spLocks noChangeArrowheads="1"/>
          </p:cNvSpPr>
          <p:nvPr/>
        </p:nvSpPr>
        <p:spPr bwMode="auto">
          <a:xfrm>
            <a:off x="228600" y="1916112"/>
            <a:ext cx="8382000" cy="584775"/>
          </a:xfrm>
          <a:prstGeom prst="rect">
            <a:avLst/>
          </a:prstGeom>
          <a:noFill/>
          <a:ln w="9525">
            <a:noFill/>
            <a:miter lim="800000"/>
            <a:headEnd/>
            <a:tailEnd/>
          </a:ln>
          <a:effectLst/>
        </p:spPr>
        <p:txBody>
          <a:bodyPr wrap="square">
            <a:spAutoFit/>
          </a:bodyPr>
          <a:lstStyle/>
          <a:p>
            <a:pPr algn="just"/>
            <a:r>
              <a:rPr lang="en-US" sz="1600" dirty="0">
                <a:latin typeface="Calibri" pitchFamily="34" charset="0"/>
              </a:rPr>
              <a:t>After </a:t>
            </a:r>
            <a:r>
              <a:rPr lang="en-US" sz="1600" dirty="0" err="1">
                <a:latin typeface="Calibri" pitchFamily="34" charset="0"/>
              </a:rPr>
              <a:t>despreading</a:t>
            </a:r>
            <a:r>
              <a:rPr lang="en-US" sz="1600" dirty="0">
                <a:latin typeface="Calibri" pitchFamily="34" charset="0"/>
              </a:rPr>
              <a:t>, the power density of the usable signal is greater than that of the thermal or background signal noise</a:t>
            </a:r>
            <a:r>
              <a:rPr lang="en-US" sz="1600" b="1" dirty="0">
                <a:latin typeface="Calibri" pitchFamily="34"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GPS L1 C/A Signal Generation</a:t>
            </a:r>
            <a:endParaRPr lang="en-US" sz="2800" b="1" dirty="0">
              <a:solidFill>
                <a:schemeClr val="tx1"/>
              </a:solidFill>
              <a:cs typeface="Calibri" pitchFamily="34" charset="0"/>
            </a:endParaRPr>
          </a:p>
        </p:txBody>
      </p:sp>
      <p:pic>
        <p:nvPicPr>
          <p:cNvPr id="3" name="Picture 4"/>
          <p:cNvPicPr>
            <a:picLocks noChangeAspect="1" noChangeArrowheads="1"/>
          </p:cNvPicPr>
          <p:nvPr/>
        </p:nvPicPr>
        <p:blipFill>
          <a:blip r:embed="rId2" cstate="print"/>
          <a:srcRect b="3243"/>
          <a:stretch>
            <a:fillRect/>
          </a:stretch>
        </p:blipFill>
        <p:spPr bwMode="auto">
          <a:xfrm>
            <a:off x="263770" y="3010486"/>
            <a:ext cx="8193678" cy="3365436"/>
          </a:xfrm>
          <a:prstGeom prst="rect">
            <a:avLst/>
          </a:prstGeom>
          <a:noFill/>
        </p:spPr>
      </p:pic>
      <p:sp>
        <p:nvSpPr>
          <p:cNvPr id="7" name="Content Placeholder 5"/>
          <p:cNvSpPr>
            <a:spLocks noGrp="1"/>
          </p:cNvSpPr>
          <p:nvPr>
            <p:ph idx="1"/>
          </p:nvPr>
        </p:nvSpPr>
        <p:spPr>
          <a:xfrm>
            <a:off x="609600" y="1752600"/>
            <a:ext cx="7772400" cy="457200"/>
          </a:xfrm>
        </p:spPr>
        <p:txBody>
          <a:bodyPr/>
          <a:lstStyle/>
          <a:p>
            <a:r>
              <a:rPr lang="en-US" dirty="0" smtClean="0">
                <a:latin typeface="Calibri" pitchFamily="34" charset="0"/>
              </a:rPr>
              <a:t>Spreading code with 1ms period</a:t>
            </a:r>
          </a:p>
          <a:p>
            <a:pPr>
              <a:buNone/>
            </a:pPr>
            <a:endParaRPr lang="en-US" sz="1600" dirty="0" smtClean="0">
              <a:latin typeface="Calibri" pitchFamily="34" charset="0"/>
            </a:endParaRPr>
          </a:p>
        </p:txBody>
      </p:sp>
      <p:sp>
        <p:nvSpPr>
          <p:cNvPr id="8" name="Content Placeholder 5"/>
          <p:cNvSpPr txBox="1">
            <a:spLocks/>
          </p:cNvSpPr>
          <p:nvPr/>
        </p:nvSpPr>
        <p:spPr bwMode="auto">
          <a:xfrm>
            <a:off x="609600" y="1291590"/>
            <a:ext cx="7772400" cy="3086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Calibri" pitchFamily="34" charset="0"/>
                <a:ea typeface="+mn-ea"/>
                <a:cs typeface="+mn-cs"/>
              </a:rPr>
              <a:t>Carrier frequency 1575.42 GHz</a:t>
            </a:r>
          </a:p>
        </p:txBody>
      </p:sp>
      <p:sp>
        <p:nvSpPr>
          <p:cNvPr id="9" name="Content Placeholder 5"/>
          <p:cNvSpPr txBox="1">
            <a:spLocks/>
          </p:cNvSpPr>
          <p:nvPr/>
        </p:nvSpPr>
        <p:spPr bwMode="auto">
          <a:xfrm>
            <a:off x="609600" y="2194560"/>
            <a:ext cx="7772400" cy="7010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r>
              <a:rPr kumimoji="0" lang="en-US" sz="2000" b="0" i="0" u="none" strike="noStrike" kern="0" cap="none" spc="0" normalizeH="0" baseline="0" noProof="0" dirty="0" smtClean="0">
                <a:ln>
                  <a:noFill/>
                </a:ln>
                <a:solidFill>
                  <a:schemeClr val="tx1"/>
                </a:solidFill>
                <a:effectLst/>
                <a:uLnTx/>
                <a:uFillTx/>
                <a:latin typeface="Calibri" pitchFamily="34" charset="0"/>
                <a:ea typeface="+mn-ea"/>
                <a:cs typeface="+mn-cs"/>
              </a:rPr>
              <a:t>Data 50</a:t>
            </a:r>
            <a:r>
              <a:rPr kumimoji="0" lang="en-US" sz="2000" b="0" i="0" u="none" strike="noStrike" kern="0" cap="none" spc="0" normalizeH="0" noProof="0" dirty="0" smtClean="0">
                <a:ln>
                  <a:noFill/>
                </a:ln>
                <a:solidFill>
                  <a:schemeClr val="tx1"/>
                </a:solidFill>
                <a:effectLst/>
                <a:uLnTx/>
                <a:uFillTx/>
                <a:latin typeface="Calibri" pitchFamily="34" charset="0"/>
                <a:ea typeface="+mn-ea"/>
                <a:cs typeface="+mn-cs"/>
              </a:rPr>
              <a:t> bps</a:t>
            </a:r>
            <a:endParaRPr kumimoji="0" lang="en-US" sz="2000" b="0" i="0" u="none" strike="noStrike" kern="0" cap="none" spc="0" normalizeH="0" baseline="0" noProof="0" dirty="0" smtClean="0">
              <a:ln>
                <a:noFill/>
              </a:ln>
              <a:solidFill>
                <a:schemeClr val="tx1"/>
              </a:solidFill>
              <a:effectLst/>
              <a:uLnTx/>
              <a:uFillTx/>
              <a:latin typeface="Calibri" pitchFamily="34" charset="0"/>
              <a:ea typeface="+mn-ea"/>
              <a:cs typeface="+mn-cs"/>
            </a:endParaRPr>
          </a:p>
          <a:p>
            <a:pPr marL="684213" lvl="1" indent="-227013">
              <a:spcBef>
                <a:spcPct val="20000"/>
              </a:spcBef>
              <a:buClr>
                <a:srgbClr val="0053A1"/>
              </a:buClr>
              <a:buFont typeface="Arial" pitchFamily="34" charset="0"/>
              <a:buChar char="•"/>
            </a:pPr>
            <a:r>
              <a:rPr kumimoji="0" lang="en-US" sz="1600" b="0" i="0" u="none" strike="noStrike" kern="0" cap="none" spc="0" normalizeH="0" baseline="0" noProof="0" dirty="0" smtClean="0">
                <a:ln>
                  <a:noFill/>
                </a:ln>
                <a:solidFill>
                  <a:schemeClr val="tx1"/>
                </a:solidFill>
                <a:effectLst/>
                <a:uLnTx/>
                <a:uFillTx/>
                <a:latin typeface="Calibri" pitchFamily="34" charset="0"/>
                <a:ea typeface="+mn-ea"/>
                <a:cs typeface="+mn-cs"/>
              </a:rPr>
              <a:t>Timestamp,</a:t>
            </a:r>
            <a:r>
              <a:rPr kumimoji="0" lang="en-US" sz="1600" b="0" i="0" u="none" strike="noStrike" kern="0" cap="none" spc="0" normalizeH="0" noProof="0" dirty="0" smtClean="0">
                <a:ln>
                  <a:noFill/>
                </a:ln>
                <a:solidFill>
                  <a:schemeClr val="tx1"/>
                </a:solidFill>
                <a:effectLst/>
                <a:uLnTx/>
                <a:uFillTx/>
                <a:latin typeface="Calibri" pitchFamily="34" charset="0"/>
                <a:ea typeface="+mn-ea"/>
                <a:cs typeface="+mn-cs"/>
              </a:rPr>
              <a:t> Satellite position, Corrections, …</a:t>
            </a:r>
            <a:endParaRPr kumimoji="0" lang="en-US" sz="1600" b="0" i="0" u="none" strike="noStrike" kern="0" cap="none" spc="0" normalizeH="0" baseline="0" noProof="0" dirty="0" smtClean="0">
              <a:ln>
                <a:noFill/>
              </a:ln>
              <a:solidFill>
                <a:schemeClr val="tx1"/>
              </a:solidFill>
              <a:effectLst/>
              <a:uLnTx/>
              <a:uFillTx/>
              <a:latin typeface="Calibri" pitchFamily="34" charset="0"/>
              <a:ea typeface="+mn-ea"/>
              <a:cs typeface="+mn-cs"/>
            </a:endParaRPr>
          </a:p>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endParaRPr kumimoji="0" lang="en-US" sz="2000" b="0" i="0" u="none" strike="noStrike" kern="0" cap="none" spc="0" normalizeH="0" baseline="0" noProof="0" dirty="0">
              <a:ln>
                <a:noFill/>
              </a:ln>
              <a:solidFill>
                <a:schemeClr val="tx1"/>
              </a:solidFill>
              <a:effectLst/>
              <a:uLnTx/>
              <a:uFillTx/>
              <a:latin typeface="Calibri" pitchFamily="34" charset="0"/>
              <a:ea typeface="+mn-ea"/>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GPS L1 C/A Signal Generation</a:t>
            </a:r>
            <a:endParaRPr lang="en-US" sz="2800" b="1" dirty="0">
              <a:solidFill>
                <a:schemeClr val="tx1"/>
              </a:solidFill>
              <a:cs typeface="Calibri" pitchFamily="34" charset="0"/>
            </a:endParaRPr>
          </a:p>
        </p:txBody>
      </p:sp>
      <p:pic>
        <p:nvPicPr>
          <p:cNvPr id="3" name="Picture 4"/>
          <p:cNvPicPr>
            <a:picLocks noChangeAspect="1" noChangeArrowheads="1"/>
          </p:cNvPicPr>
          <p:nvPr/>
        </p:nvPicPr>
        <p:blipFill>
          <a:blip r:embed="rId2" cstate="print"/>
          <a:srcRect/>
          <a:stretch>
            <a:fillRect/>
          </a:stretch>
        </p:blipFill>
        <p:spPr bwMode="auto">
          <a:xfrm>
            <a:off x="1371600" y="2732087"/>
            <a:ext cx="6138863" cy="3138488"/>
          </a:xfrm>
          <a:prstGeom prst="rect">
            <a:avLst/>
          </a:prstGeom>
          <a:noFill/>
        </p:spPr>
      </p:pic>
      <p:sp>
        <p:nvSpPr>
          <p:cNvPr id="4" name="Text Box 5"/>
          <p:cNvSpPr txBox="1">
            <a:spLocks noChangeArrowheads="1"/>
          </p:cNvSpPr>
          <p:nvPr/>
        </p:nvSpPr>
        <p:spPr bwMode="auto">
          <a:xfrm>
            <a:off x="381000" y="1524000"/>
            <a:ext cx="5715000" cy="336550"/>
          </a:xfrm>
          <a:prstGeom prst="rect">
            <a:avLst/>
          </a:prstGeom>
          <a:noFill/>
          <a:ln w="9525">
            <a:noFill/>
            <a:miter lim="800000"/>
            <a:headEnd/>
            <a:tailEnd/>
          </a:ln>
          <a:effectLst/>
        </p:spPr>
        <p:txBody>
          <a:bodyPr>
            <a:spAutoFit/>
          </a:bodyPr>
          <a:lstStyle/>
          <a:p>
            <a:r>
              <a:rPr lang="en-US" sz="1600">
                <a:latin typeface="Calibri" pitchFamily="34" charset="0"/>
              </a:rPr>
              <a:t>Example of carrier, data and CDMA primary code combination. </a:t>
            </a:r>
            <a:endParaRPr lang="en-US" sz="1200">
              <a:latin typeface="Calibri" pitchFamily="34" charset="0"/>
            </a:endParaRPr>
          </a:p>
        </p:txBody>
      </p:sp>
      <p:sp>
        <p:nvSpPr>
          <p:cNvPr id="5" name="Rectangle 8"/>
          <p:cNvSpPr>
            <a:spLocks noChangeArrowheads="1"/>
          </p:cNvSpPr>
          <p:nvPr/>
        </p:nvSpPr>
        <p:spPr bwMode="auto">
          <a:xfrm>
            <a:off x="914400" y="3178175"/>
            <a:ext cx="7010400" cy="773112"/>
          </a:xfrm>
          <a:prstGeom prst="rect">
            <a:avLst/>
          </a:prstGeom>
          <a:solidFill>
            <a:schemeClr val="bg1"/>
          </a:solidFill>
          <a:ln w="9525">
            <a:noFill/>
            <a:miter lim="800000"/>
            <a:headEnd/>
            <a:tailEnd/>
          </a:ln>
          <a:effectLst/>
        </p:spPr>
        <p:txBody>
          <a:bodyPr wrap="none" anchor="ctr"/>
          <a:lstStyle/>
          <a:p>
            <a:endParaRPr lang="en-US"/>
          </a:p>
        </p:txBody>
      </p:sp>
      <p:sp>
        <p:nvSpPr>
          <p:cNvPr id="7" name="Rectangle 9"/>
          <p:cNvSpPr>
            <a:spLocks noChangeArrowheads="1"/>
          </p:cNvSpPr>
          <p:nvPr/>
        </p:nvSpPr>
        <p:spPr bwMode="auto">
          <a:xfrm>
            <a:off x="914400" y="3951287"/>
            <a:ext cx="7010400" cy="762000"/>
          </a:xfrm>
          <a:prstGeom prst="rect">
            <a:avLst/>
          </a:prstGeom>
          <a:solidFill>
            <a:schemeClr val="bg1"/>
          </a:solidFill>
          <a:ln w="9525">
            <a:noFill/>
            <a:miter lim="800000"/>
            <a:headEnd/>
            <a:tailEnd/>
          </a:ln>
          <a:effectLst/>
        </p:spPr>
        <p:txBody>
          <a:bodyPr wrap="none" anchor="ctr"/>
          <a:lstStyle/>
          <a:p>
            <a:endParaRPr lang="en-US"/>
          </a:p>
        </p:txBody>
      </p:sp>
      <p:sp>
        <p:nvSpPr>
          <p:cNvPr id="8" name="Rectangle 10"/>
          <p:cNvSpPr>
            <a:spLocks noChangeArrowheads="1"/>
          </p:cNvSpPr>
          <p:nvPr/>
        </p:nvSpPr>
        <p:spPr bwMode="auto">
          <a:xfrm>
            <a:off x="1066800" y="4711700"/>
            <a:ext cx="7010400" cy="773112"/>
          </a:xfrm>
          <a:prstGeom prst="rect">
            <a:avLst/>
          </a:prstGeom>
          <a:solidFill>
            <a:schemeClr val="bg1"/>
          </a:solidFill>
          <a:ln w="9525">
            <a:noFill/>
            <a:miter lim="800000"/>
            <a:headEnd/>
            <a:tailEnd/>
          </a:ln>
          <a:effectLst/>
        </p:spPr>
        <p:txBody>
          <a:bodyPr wrap="none" anchor="ctr"/>
          <a:lstStyle/>
          <a:p>
            <a:endParaRPr lang="en-US"/>
          </a:p>
        </p:txBody>
      </p:sp>
      <p:sp>
        <p:nvSpPr>
          <p:cNvPr id="9" name="Rectangle 11"/>
          <p:cNvSpPr>
            <a:spLocks noChangeArrowheads="1"/>
          </p:cNvSpPr>
          <p:nvPr/>
        </p:nvSpPr>
        <p:spPr bwMode="auto">
          <a:xfrm>
            <a:off x="1066800" y="5246687"/>
            <a:ext cx="7010400" cy="773113"/>
          </a:xfrm>
          <a:prstGeom prst="rect">
            <a:avLst/>
          </a:prstGeom>
          <a:solidFill>
            <a:schemeClr val="bg1"/>
          </a:solidFill>
          <a:ln w="9525">
            <a:noFill/>
            <a:miter lim="800000"/>
            <a:headEnd/>
            <a:tailEnd/>
          </a:ln>
          <a:effectLst/>
        </p:spPr>
        <p:txBody>
          <a:bodyPr wrap="none" anchor="ctr"/>
          <a:lstStyle/>
          <a:p>
            <a:endParaRPr lang="en-US"/>
          </a:p>
        </p:txBody>
      </p:sp>
      <p:sp>
        <p:nvSpPr>
          <p:cNvPr id="10" name="Rectangle 12"/>
          <p:cNvSpPr>
            <a:spLocks noChangeArrowheads="1"/>
          </p:cNvSpPr>
          <p:nvPr/>
        </p:nvSpPr>
        <p:spPr bwMode="auto">
          <a:xfrm>
            <a:off x="1066800" y="2579687"/>
            <a:ext cx="7010400" cy="609600"/>
          </a:xfrm>
          <a:prstGeom prst="rect">
            <a:avLst/>
          </a:prstGeom>
          <a:solidFill>
            <a:schemeClr val="bg1"/>
          </a:solidFill>
          <a:ln w="9525">
            <a:no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2000"/>
                                        <p:tgtEl>
                                          <p:spTgt spid="8"/>
                                        </p:tgtEl>
                                      </p:cBhvr>
                                    </p:animEffect>
                                    <p:set>
                                      <p:cBhvr>
                                        <p:cTn id="22" dur="1" fill="hold">
                                          <p:stCondLst>
                                            <p:cond delay="19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2000"/>
                                        <p:tgtEl>
                                          <p:spTgt spid="9"/>
                                        </p:tgtEl>
                                      </p:cBhvr>
                                    </p:animEffect>
                                    <p:set>
                                      <p:cBhvr>
                                        <p:cTn id="27"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upload.wikimedia.org/wikipedia/commons/8/8d/GPS_Satellite_NASA_art-iif.jpg"/>
          <p:cNvPicPr>
            <a:picLocks noChangeAspect="1" noChangeArrowheads="1"/>
          </p:cNvPicPr>
          <p:nvPr/>
        </p:nvPicPr>
        <p:blipFill>
          <a:blip r:embed="rId2" cstate="print"/>
          <a:srcRect t="7444" b="20471"/>
          <a:stretch>
            <a:fillRect/>
          </a:stretch>
        </p:blipFill>
        <p:spPr bwMode="auto">
          <a:xfrm>
            <a:off x="0" y="1219200"/>
            <a:ext cx="9144000" cy="5280677"/>
          </a:xfrm>
          <a:prstGeom prst="rect">
            <a:avLst/>
          </a:prstGeom>
          <a:noFill/>
        </p:spPr>
      </p:pic>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Satellite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5642430" y="3316512"/>
            <a:ext cx="3657600" cy="2895600"/>
          </a:xfrm>
        </p:spPr>
        <p:txBody>
          <a:bodyPr/>
          <a:lstStyle/>
          <a:p>
            <a:r>
              <a:rPr lang="en-US" dirty="0" smtClean="0">
                <a:solidFill>
                  <a:schemeClr val="bg1"/>
                </a:solidFill>
                <a:latin typeface="Calibri" pitchFamily="34" charset="0"/>
                <a:cs typeface="Calibri" pitchFamily="34" charset="0"/>
              </a:rPr>
              <a:t>Rubidium clock controlled by more accurate ground based Cesium clocks</a:t>
            </a:r>
          </a:p>
          <a:p>
            <a:r>
              <a:rPr lang="en-US" dirty="0" smtClean="0">
                <a:solidFill>
                  <a:schemeClr val="bg1"/>
                </a:solidFill>
                <a:latin typeface="Calibri" pitchFamily="34" charset="0"/>
                <a:cs typeface="Calibri" pitchFamily="34" charset="0"/>
              </a:rPr>
              <a:t>100,000 years to see it gain or lose a second</a:t>
            </a:r>
          </a:p>
          <a:p>
            <a:r>
              <a:rPr lang="en-US" dirty="0" smtClean="0">
                <a:solidFill>
                  <a:schemeClr val="bg1"/>
                </a:solidFill>
                <a:latin typeface="Calibri" pitchFamily="34" charset="0"/>
                <a:cs typeface="Calibri" pitchFamily="34" charset="0"/>
              </a:rPr>
              <a:t>Quartz watch loses a second every 2 days</a:t>
            </a:r>
          </a:p>
          <a:p>
            <a:endParaRPr lang="en-US" dirty="0"/>
          </a:p>
        </p:txBody>
      </p:sp>
      <p:sp>
        <p:nvSpPr>
          <p:cNvPr id="7" name="Content Placeholder 5"/>
          <p:cNvSpPr txBox="1">
            <a:spLocks/>
          </p:cNvSpPr>
          <p:nvPr/>
        </p:nvSpPr>
        <p:spPr bwMode="auto">
          <a:xfrm>
            <a:off x="0" y="1295400"/>
            <a:ext cx="4267200" cy="152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227013" marR="0" lvl="0" indent="-227013" algn="l" defTabSz="914400" rtl="0" eaLnBrk="1" fontAlgn="base" latinLnBrk="0" hangingPunct="1">
              <a:lnSpc>
                <a:spcPct val="100000"/>
              </a:lnSpc>
              <a:spcBef>
                <a:spcPct val="20000"/>
              </a:spcBef>
              <a:spcAft>
                <a:spcPct val="0"/>
              </a:spcAft>
              <a:buClr>
                <a:srgbClr val="0053A1"/>
              </a:buClr>
              <a:buSzTx/>
              <a:buFontTx/>
              <a:buChar char="•"/>
              <a:tabLst/>
              <a:defRPr/>
            </a:pPr>
            <a:r>
              <a:rPr lang="en-US" sz="2000" kern="0" dirty="0" smtClean="0">
                <a:solidFill>
                  <a:schemeClr val="bg1"/>
                </a:solidFill>
                <a:latin typeface="Calibri" pitchFamily="34" charset="0"/>
                <a:cs typeface="Calibri" pitchFamily="34" charset="0"/>
              </a:rPr>
              <a:t>A</a:t>
            </a:r>
            <a:r>
              <a:rPr kumimoji="0" lang="en-US" sz="2000" b="0" i="0" u="none" strike="noStrike" kern="0" cap="none" spc="0" normalizeH="0" baseline="0" noProof="0" dirty="0" smtClean="0">
                <a:ln>
                  <a:noFill/>
                </a:ln>
                <a:solidFill>
                  <a:schemeClr val="bg1"/>
                </a:solidFill>
                <a:effectLst/>
                <a:uLnTx/>
                <a:uFillTx/>
                <a:latin typeface="Calibri" pitchFamily="34" charset="0"/>
                <a:ea typeface="+mn-ea"/>
                <a:cs typeface="Calibri" pitchFamily="34" charset="0"/>
              </a:rPr>
              <a:t>round 1000 Kg and 20m in length</a:t>
            </a:r>
          </a:p>
          <a:p>
            <a:pPr marL="227013" lvl="0" indent="-227013">
              <a:spcBef>
                <a:spcPct val="20000"/>
              </a:spcBef>
              <a:buClr>
                <a:srgbClr val="0053A1"/>
              </a:buClr>
              <a:buFontTx/>
              <a:buChar char="•"/>
            </a:pPr>
            <a:r>
              <a:rPr lang="en-US" sz="2000" dirty="0" smtClean="0">
                <a:solidFill>
                  <a:schemeClr val="bg1"/>
                </a:solidFill>
                <a:latin typeface="Calibri" pitchFamily="34" charset="0"/>
                <a:cs typeface="Calibri" pitchFamily="34" charset="0"/>
              </a:rPr>
              <a:t>Speed about 14000 km/h</a:t>
            </a:r>
          </a:p>
          <a:p>
            <a:pPr marL="227013" lvl="0" indent="-227013">
              <a:spcBef>
                <a:spcPct val="20000"/>
              </a:spcBef>
              <a:buClr>
                <a:srgbClr val="0053A1"/>
              </a:buClr>
              <a:buFontTx/>
              <a:buChar char="•"/>
            </a:pPr>
            <a:r>
              <a:rPr kumimoji="0" lang="en-US" sz="2000" b="0" i="0" u="none" strike="noStrike" kern="0" cap="none" spc="0" normalizeH="0" baseline="0" noProof="0" dirty="0" smtClean="0">
                <a:ln>
                  <a:noFill/>
                </a:ln>
                <a:solidFill>
                  <a:schemeClr val="bg1"/>
                </a:solidFill>
                <a:effectLst/>
                <a:uLnTx/>
                <a:uFillTx/>
                <a:latin typeface="Calibri" pitchFamily="34" charset="0"/>
                <a:ea typeface="+mn-ea"/>
                <a:cs typeface="Calibri" pitchFamily="34" charset="0"/>
              </a:rPr>
              <a:t>20000 km above Earth</a:t>
            </a:r>
            <a:endParaRPr kumimoji="0" 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8049149" y="6259284"/>
            <a:ext cx="1008609" cy="215444"/>
          </a:xfrm>
          <a:prstGeom prst="rect">
            <a:avLst/>
          </a:prstGeom>
          <a:noFill/>
        </p:spPr>
        <p:txBody>
          <a:bodyPr wrap="none" rtlCol="0">
            <a:spAutoFit/>
          </a:bodyPr>
          <a:lstStyle/>
          <a:p>
            <a:r>
              <a:rPr lang="en-US" sz="800" dirty="0" smtClean="0">
                <a:solidFill>
                  <a:schemeClr val="bg1"/>
                </a:solidFill>
              </a:rPr>
              <a:t>Picture: Wikipedia</a:t>
            </a:r>
            <a:endParaRPr lang="en-US" sz="800" dirty="0">
              <a:solidFill>
                <a:schemeClr val="bg1"/>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Doppler Effect</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4419600"/>
          </a:xfrm>
        </p:spPr>
        <p:txBody>
          <a:bodyPr/>
          <a:lstStyle/>
          <a:p>
            <a:r>
              <a:rPr lang="en-US" dirty="0" smtClean="0"/>
              <a:t>Moving source (or receiver) changes  frequency</a:t>
            </a:r>
            <a:endParaRPr lang="en-US" dirty="0"/>
          </a:p>
        </p:txBody>
      </p:sp>
      <p:sp>
        <p:nvSpPr>
          <p:cNvPr id="5" name="TextBox 4"/>
          <p:cNvSpPr txBox="1"/>
          <p:nvPr/>
        </p:nvSpPr>
        <p:spPr>
          <a:xfrm>
            <a:off x="8078177" y="6167212"/>
            <a:ext cx="1015021" cy="215444"/>
          </a:xfrm>
          <a:prstGeom prst="rect">
            <a:avLst/>
          </a:prstGeom>
          <a:noFill/>
        </p:spPr>
        <p:txBody>
          <a:bodyPr wrap="none" rtlCol="0">
            <a:spAutoFit/>
          </a:bodyPr>
          <a:lstStyle/>
          <a:p>
            <a:r>
              <a:rPr lang="en-US" sz="800" dirty="0" smtClean="0"/>
              <a:t>Source: Wikipedia</a:t>
            </a:r>
            <a:endParaRPr lang="en-US" sz="800" dirty="0"/>
          </a:p>
        </p:txBody>
      </p:sp>
      <p:pic>
        <p:nvPicPr>
          <p:cNvPr id="85010" name="Picture 18" descr="File:Dopplerfrequenz.gif"/>
          <p:cNvPicPr>
            <a:picLocks noChangeAspect="1" noChangeArrowheads="1" noCrop="1"/>
          </p:cNvPicPr>
          <p:nvPr/>
        </p:nvPicPr>
        <p:blipFill>
          <a:blip r:embed="rId2" cstate="print"/>
          <a:srcRect/>
          <a:stretch>
            <a:fillRect/>
          </a:stretch>
        </p:blipFill>
        <p:spPr bwMode="auto">
          <a:xfrm>
            <a:off x="396240" y="2971800"/>
            <a:ext cx="8458200" cy="211455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00" name="Picture 8" descr="http://earth-society.org/images/1.jpg"/>
          <p:cNvPicPr>
            <a:picLocks noChangeAspect="1" noChangeArrowheads="1"/>
          </p:cNvPicPr>
          <p:nvPr/>
        </p:nvPicPr>
        <p:blipFill>
          <a:blip r:embed="rId2" cstate="print"/>
          <a:srcRect/>
          <a:stretch>
            <a:fillRect/>
          </a:stretch>
        </p:blipFill>
        <p:spPr bwMode="auto">
          <a:xfrm>
            <a:off x="0" y="3429000"/>
            <a:ext cx="9100423" cy="2707191"/>
          </a:xfrm>
          <a:prstGeom prst="rect">
            <a:avLst/>
          </a:prstGeom>
          <a:noFill/>
        </p:spPr>
      </p:pic>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Doppler Effect</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4419600"/>
          </a:xfrm>
        </p:spPr>
        <p:txBody>
          <a:bodyPr/>
          <a:lstStyle/>
          <a:p>
            <a:r>
              <a:rPr lang="en-US" dirty="0" smtClean="0"/>
              <a:t>Moving source (or receiver) changes  frequency</a:t>
            </a:r>
            <a:endParaRPr lang="en-US" dirty="0"/>
          </a:p>
        </p:txBody>
      </p:sp>
      <p:sp>
        <p:nvSpPr>
          <p:cNvPr id="9" name="Arc 8"/>
          <p:cNvSpPr/>
          <p:nvPr/>
        </p:nvSpPr>
        <p:spPr bwMode="auto">
          <a:xfrm>
            <a:off x="-381000" y="2362200"/>
            <a:ext cx="9829800" cy="6096000"/>
          </a:xfrm>
          <a:prstGeom prst="arc">
            <a:avLst>
              <a:gd name="adj1" fmla="val 10709156"/>
              <a:gd name="adj2" fmla="val 0"/>
            </a:avLst>
          </a:prstGeom>
          <a:noFill/>
          <a:ln w="9525" cap="flat" cmpd="sng" algn="ctr">
            <a:solidFill>
              <a:schemeClr val="bg2">
                <a:lumMod val="75000"/>
              </a:schemeClr>
            </a:solidFill>
            <a:prstDash val="solid"/>
            <a:round/>
            <a:headEnd type="none" w="med" len="med"/>
            <a:tailEnd type="none" w="med" len="med"/>
          </a:ln>
          <a:effectLst/>
        </p:spPr>
        <p:txBody>
          <a:bodyPr rtlCol="0" anchor="ctr"/>
          <a:lstStyle/>
          <a:p>
            <a:pPr algn="ctr"/>
            <a:endParaRPr lang="en-US"/>
          </a:p>
        </p:txBody>
      </p:sp>
      <p:grpSp>
        <p:nvGrpSpPr>
          <p:cNvPr id="2" name="Group 60"/>
          <p:cNvGrpSpPr/>
          <p:nvPr/>
        </p:nvGrpSpPr>
        <p:grpSpPr>
          <a:xfrm>
            <a:off x="7793831" y="3048000"/>
            <a:ext cx="971550" cy="762000"/>
            <a:chOff x="7793831" y="3048000"/>
            <a:chExt cx="971550" cy="762000"/>
          </a:xfrm>
        </p:grpSpPr>
        <p:sp>
          <p:nvSpPr>
            <p:cNvPr id="25" name="Rectangle 24"/>
            <p:cNvSpPr/>
            <p:nvPr/>
          </p:nvSpPr>
          <p:spPr bwMode="auto">
            <a:xfrm rot="239682">
              <a:off x="7824099" y="3079334"/>
              <a:ext cx="923867" cy="696155"/>
            </a:xfrm>
            <a:prstGeom prst="rect">
              <a:avLst/>
            </a:prstGeom>
            <a:noFill/>
            <a:ln w="3175"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13" name="Straight Arrow Connector 12"/>
            <p:cNvCxnSpPr/>
            <p:nvPr/>
          </p:nvCxnSpPr>
          <p:spPr bwMode="auto">
            <a:xfrm flipH="1" flipV="1">
              <a:off x="7848600" y="3048000"/>
              <a:ext cx="871538" cy="754856"/>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p:spPr>
        </p:cxnSp>
        <p:cxnSp>
          <p:nvCxnSpPr>
            <p:cNvPr id="16" name="Straight Arrow Connector 15"/>
            <p:cNvCxnSpPr/>
            <p:nvPr/>
          </p:nvCxnSpPr>
          <p:spPr bwMode="auto">
            <a:xfrm flipH="1" flipV="1">
              <a:off x="7793831" y="3740944"/>
              <a:ext cx="923925" cy="64294"/>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21" name="Straight Arrow Connector 20"/>
            <p:cNvCxnSpPr/>
            <p:nvPr/>
          </p:nvCxnSpPr>
          <p:spPr bwMode="auto">
            <a:xfrm flipV="1">
              <a:off x="8722515" y="3114675"/>
              <a:ext cx="42866" cy="695325"/>
            </a:xfrm>
            <a:prstGeom prst="straightConnector1">
              <a:avLst/>
            </a:prstGeom>
            <a:solidFill>
              <a:schemeClr val="accent1"/>
            </a:solidFill>
            <a:ln w="19050" cap="flat" cmpd="sng" algn="ctr">
              <a:solidFill>
                <a:schemeClr val="bg2">
                  <a:lumMod val="75000"/>
                </a:schemeClr>
              </a:solidFill>
              <a:prstDash val="solid"/>
              <a:round/>
              <a:headEnd type="none" w="med" len="med"/>
              <a:tailEnd type="arrow"/>
            </a:ln>
            <a:effectLst/>
          </p:spPr>
        </p:cxnSp>
      </p:grpSp>
      <p:sp>
        <p:nvSpPr>
          <p:cNvPr id="32" name="5-Point Star 31"/>
          <p:cNvSpPr/>
          <p:nvPr/>
        </p:nvSpPr>
        <p:spPr bwMode="auto">
          <a:xfrm>
            <a:off x="4419600" y="3302794"/>
            <a:ext cx="228600" cy="202406"/>
          </a:xfrm>
          <a:prstGeom prst="star5">
            <a:avLst>
              <a:gd name="adj" fmla="val 25693"/>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pSp>
        <p:nvGrpSpPr>
          <p:cNvPr id="3" name="Group 62"/>
          <p:cNvGrpSpPr/>
          <p:nvPr/>
        </p:nvGrpSpPr>
        <p:grpSpPr>
          <a:xfrm>
            <a:off x="355318" y="2892547"/>
            <a:ext cx="1016282" cy="871538"/>
            <a:chOff x="355318" y="2892547"/>
            <a:chExt cx="1016282" cy="871538"/>
          </a:xfrm>
        </p:grpSpPr>
        <p:cxnSp>
          <p:nvCxnSpPr>
            <p:cNvPr id="33" name="Straight Arrow Connector 32"/>
            <p:cNvCxnSpPr/>
            <p:nvPr/>
          </p:nvCxnSpPr>
          <p:spPr bwMode="auto">
            <a:xfrm rot="17622340" flipH="1" flipV="1">
              <a:off x="408873" y="2950888"/>
              <a:ext cx="871538" cy="754856"/>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p:spPr>
        </p:cxnSp>
        <p:grpSp>
          <p:nvGrpSpPr>
            <p:cNvPr id="7" name="Group 61"/>
            <p:cNvGrpSpPr/>
            <p:nvPr/>
          </p:nvGrpSpPr>
          <p:grpSpPr>
            <a:xfrm>
              <a:off x="355318" y="2971800"/>
              <a:ext cx="1016282" cy="711994"/>
              <a:chOff x="355318" y="2971800"/>
              <a:chExt cx="1016282" cy="711994"/>
            </a:xfrm>
          </p:grpSpPr>
          <p:sp>
            <p:nvSpPr>
              <p:cNvPr id="36" name="Rectangle 35"/>
              <p:cNvSpPr/>
              <p:nvPr/>
            </p:nvSpPr>
            <p:spPr bwMode="auto">
              <a:xfrm rot="388437">
                <a:off x="355318" y="3020973"/>
                <a:ext cx="986831" cy="608937"/>
              </a:xfrm>
              <a:prstGeom prst="rect">
                <a:avLst/>
              </a:prstGeom>
              <a:noFill/>
              <a:ln w="3175"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34" name="Straight Arrow Connector 33"/>
              <p:cNvCxnSpPr/>
              <p:nvPr/>
            </p:nvCxnSpPr>
            <p:spPr bwMode="auto">
              <a:xfrm flipH="1" flipV="1">
                <a:off x="381000" y="2971800"/>
                <a:ext cx="985838" cy="11191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35" name="Straight Arrow Connector 34"/>
              <p:cNvCxnSpPr/>
              <p:nvPr/>
            </p:nvCxnSpPr>
            <p:spPr bwMode="auto">
              <a:xfrm flipH="1">
                <a:off x="1302544" y="3076575"/>
                <a:ext cx="69056" cy="607219"/>
              </a:xfrm>
              <a:prstGeom prst="straightConnector1">
                <a:avLst/>
              </a:prstGeom>
              <a:solidFill>
                <a:schemeClr val="accent1"/>
              </a:solidFill>
              <a:ln w="19050" cap="flat" cmpd="sng" algn="ctr">
                <a:solidFill>
                  <a:schemeClr val="bg2">
                    <a:lumMod val="75000"/>
                  </a:schemeClr>
                </a:solidFill>
                <a:prstDash val="solid"/>
                <a:round/>
                <a:headEnd type="none" w="med" len="med"/>
                <a:tailEnd type="arrow"/>
              </a:ln>
              <a:effectLst/>
            </p:spPr>
          </p:cxnSp>
        </p:grpSp>
      </p:grpSp>
      <p:cxnSp>
        <p:nvCxnSpPr>
          <p:cNvPr id="37" name="Straight Arrow Connector 36"/>
          <p:cNvCxnSpPr/>
          <p:nvPr/>
        </p:nvCxnSpPr>
        <p:spPr bwMode="auto">
          <a:xfrm flipH="1">
            <a:off x="3263900" y="2355056"/>
            <a:ext cx="1265238" cy="7144"/>
          </a:xfrm>
          <a:prstGeom prst="straightConnector1">
            <a:avLst/>
          </a:prstGeom>
          <a:solidFill>
            <a:schemeClr val="accent1"/>
          </a:solidFill>
          <a:ln w="19050" cap="flat" cmpd="sng" algn="ctr">
            <a:solidFill>
              <a:schemeClr val="accent1">
                <a:lumMod val="75000"/>
              </a:schemeClr>
            </a:solidFill>
            <a:prstDash val="solid"/>
            <a:round/>
            <a:headEnd type="none" w="med" len="med"/>
            <a:tailEnd type="arrow"/>
          </a:ln>
          <a:effectLst/>
        </p:spPr>
      </p:cxnSp>
      <p:pic>
        <p:nvPicPr>
          <p:cNvPr id="60" name="Picture 16"/>
          <p:cNvPicPr>
            <a:picLocks noChangeAspect="1" noChangeArrowheads="1"/>
          </p:cNvPicPr>
          <p:nvPr/>
        </p:nvPicPr>
        <p:blipFill>
          <a:blip r:embed="rId3" cstate="print"/>
          <a:srcRect/>
          <a:stretch>
            <a:fillRect/>
          </a:stretch>
        </p:blipFill>
        <p:spPr bwMode="auto">
          <a:xfrm rot="20384801">
            <a:off x="8992427" y="4081432"/>
            <a:ext cx="303144" cy="31180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55556E-7 1.85185E-6 C -0.00417 -0.0081 -0.00833 -0.01597 -0.0151 -0.02662 C -0.02188 -0.03727 -0.03663 -0.05764 -0.04097 -0.06435 " pathEditMode="relative" ptsTypes="aaA">
                                      <p:cBhvr>
                                        <p:cTn id="6" dur="500" fill="hold"/>
                                        <p:tgtEl>
                                          <p:spTgt spid="60"/>
                                        </p:tgtEl>
                                        <p:attrNameLst>
                                          <p:attrName>ppt_x</p:attrName>
                                          <p:attrName>ppt_y</p:attrName>
                                        </p:attrNameLst>
                                      </p:cBhvr>
                                    </p:animMotion>
                                  </p:childTnLst>
                                </p:cTn>
                              </p:par>
                            </p:childTnLst>
                          </p:cTn>
                        </p:par>
                        <p:par>
                          <p:cTn id="7" fill="hold">
                            <p:stCondLst>
                              <p:cond delay="50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
                                        </p:tgtEl>
                                      </p:cBhvr>
                                    </p:animEffect>
                                    <p:set>
                                      <p:cBhvr>
                                        <p:cTn id="15" dur="1" fill="hold">
                                          <p:stCondLst>
                                            <p:cond delay="499"/>
                                          </p:stCondLst>
                                        </p:cTn>
                                        <p:tgtEl>
                                          <p:spTgt spid="2"/>
                                        </p:tgtEl>
                                        <p:attrNameLst>
                                          <p:attrName>style.visibility</p:attrName>
                                        </p:attrNameLst>
                                      </p:cBhvr>
                                      <p:to>
                                        <p:strVal val="hidden"/>
                                      </p:to>
                                    </p:set>
                                  </p:childTnLst>
                                </p:cTn>
                              </p:par>
                              <p:par>
                                <p:cTn id="16" presetID="0" presetClass="path" presetSubtype="0" accel="50000" decel="50000" fill="hold" nodeType="withEffect">
                                  <p:stCondLst>
                                    <p:cond delay="0"/>
                                  </p:stCondLst>
                                  <p:childTnLst>
                                    <p:animMotion origin="layout" path="M -0.0408 -0.06226 C -0.05486 -0.07685 -0.06875 -0.09143 -0.08576 -0.10787 C -0.10278 -0.1243 -0.12014 -0.14421 -0.1434 -0.16111 C -0.16667 -0.17801 -0.19705 -0.19629 -0.225 -0.20995 C -0.25295 -0.22361 -0.28351 -0.23426 -0.31163 -0.24328 C -0.33976 -0.25231 -0.37101 -0.25972 -0.3941 -0.26458 C -0.41719 -0.26944 -0.4316 -0.27083 -0.45 -0.27222 C -0.4684 -0.27361 -0.49497 -0.27361 -0.50417 -0.27338 " pathEditMode="relative" ptsTypes="aaaaaaaA">
                                      <p:cBhvr>
                                        <p:cTn id="17" dur="2000" fill="hold"/>
                                        <p:tgtEl>
                                          <p:spTgt spid="60"/>
                                        </p:tgtEl>
                                        <p:attrNameLst>
                                          <p:attrName>ppt_x</p:attrName>
                                          <p:attrName>ppt_y</p:attrName>
                                        </p:attrNameLst>
                                      </p:cBhvr>
                                    </p:animMotion>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37"/>
                                        </p:tgtEl>
                                      </p:cBhvr>
                                    </p:animEffect>
                                    <p:set>
                                      <p:cBhvr>
                                        <p:cTn id="26" dur="1" fill="hold">
                                          <p:stCondLst>
                                            <p:cond delay="499"/>
                                          </p:stCondLst>
                                        </p:cTn>
                                        <p:tgtEl>
                                          <p:spTgt spid="37"/>
                                        </p:tgtEl>
                                        <p:attrNameLst>
                                          <p:attrName>style.visibility</p:attrName>
                                        </p:attrNameLst>
                                      </p:cBhvr>
                                      <p:to>
                                        <p:strVal val="hidden"/>
                                      </p:to>
                                    </p:set>
                                  </p:childTnLst>
                                </p:cTn>
                              </p:par>
                              <p:par>
                                <p:cTn id="27" presetID="0" presetClass="path" presetSubtype="0" accel="50000" decel="50000" fill="hold" nodeType="withEffect">
                                  <p:stCondLst>
                                    <p:cond delay="0"/>
                                  </p:stCondLst>
                                  <p:childTnLst>
                                    <p:animMotion origin="layout" path="M -0.50416 -0.27337 C -0.50451 -0.27384 -0.50469 -0.27407 -0.5125 -0.27337 C -0.52031 -0.27268 -0.53993 -0.27013 -0.55104 -0.26921 C -0.56215 -0.26828 -0.56597 -0.26944 -0.57916 -0.26782 C -0.59236 -0.2662 -0.61094 -0.26365 -0.63021 -0.25948 C -0.64948 -0.25532 -0.67118 -0.25069 -0.69479 -0.24282 C -0.7184 -0.23495 -0.75035 -0.22198 -0.77187 -0.21226 C -0.7934 -0.20254 -0.81041 -0.19212 -0.82396 -0.18448 C -0.8375 -0.17685 -0.84791 -0.16967 -0.85312 -0.16643 " pathEditMode="relative" ptsTypes="aaaaaaaaA">
                                      <p:cBhvr>
                                        <p:cTn id="28" dur="2000" fill="hold"/>
                                        <p:tgtEl>
                                          <p:spTgt spid="60"/>
                                        </p:tgtEl>
                                        <p:attrNameLst>
                                          <p:attrName>ppt_x</p:attrName>
                                          <p:attrName>ppt_y</p:attrName>
                                        </p:attrNameLst>
                                      </p:cBhvr>
                                    </p:animMotion>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Signal Space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4724400" y="1524000"/>
            <a:ext cx="3733800" cy="1447800"/>
          </a:xfrm>
        </p:spPr>
        <p:txBody>
          <a:bodyPr/>
          <a:lstStyle/>
          <a:p>
            <a:endParaRPr lang="en-US" dirty="0" smtClean="0"/>
          </a:p>
        </p:txBody>
      </p:sp>
      <p:cxnSp>
        <p:nvCxnSpPr>
          <p:cNvPr id="8" name="Straight Arrow Connector 7"/>
          <p:cNvCxnSpPr/>
          <p:nvPr/>
        </p:nvCxnSpPr>
        <p:spPr bwMode="auto">
          <a:xfrm flipV="1">
            <a:off x="1447800" y="1295400"/>
            <a:ext cx="0" cy="4953000"/>
          </a:xfrm>
          <a:prstGeom prst="straightConnector1">
            <a:avLst/>
          </a:prstGeom>
          <a:solidFill>
            <a:schemeClr val="accent1"/>
          </a:solidFill>
          <a:ln w="38100" cap="flat" cmpd="sng" algn="ctr">
            <a:solidFill>
              <a:schemeClr val="bg2">
                <a:lumMod val="75000"/>
              </a:schemeClr>
            </a:solidFill>
            <a:prstDash val="solid"/>
            <a:round/>
            <a:headEnd type="none" w="med" len="med"/>
            <a:tailEnd type="arrow"/>
          </a:ln>
          <a:effectLst/>
        </p:spPr>
      </p:cxnSp>
      <p:cxnSp>
        <p:nvCxnSpPr>
          <p:cNvPr id="10" name="Straight Arrow Connector 9"/>
          <p:cNvCxnSpPr/>
          <p:nvPr/>
        </p:nvCxnSpPr>
        <p:spPr bwMode="auto">
          <a:xfrm>
            <a:off x="1066800" y="5943600"/>
            <a:ext cx="7010400" cy="0"/>
          </a:xfrm>
          <a:prstGeom prst="straightConnector1">
            <a:avLst/>
          </a:prstGeom>
          <a:solidFill>
            <a:schemeClr val="accent1"/>
          </a:solidFill>
          <a:ln w="38100" cap="flat" cmpd="sng" algn="ctr">
            <a:solidFill>
              <a:schemeClr val="bg2">
                <a:lumMod val="75000"/>
              </a:schemeClr>
            </a:solidFill>
            <a:prstDash val="solid"/>
            <a:round/>
            <a:headEnd type="none" w="med" len="med"/>
            <a:tailEnd type="arrow"/>
          </a:ln>
          <a:effectLst/>
        </p:spPr>
      </p:cxnSp>
      <p:sp>
        <p:nvSpPr>
          <p:cNvPr id="11" name="TextBox 10"/>
          <p:cNvSpPr txBox="1"/>
          <p:nvPr/>
        </p:nvSpPr>
        <p:spPr>
          <a:xfrm>
            <a:off x="7139903" y="5989558"/>
            <a:ext cx="1792670" cy="369332"/>
          </a:xfrm>
          <a:prstGeom prst="rect">
            <a:avLst/>
          </a:prstGeom>
          <a:noFill/>
        </p:spPr>
        <p:txBody>
          <a:bodyPr wrap="none" rtlCol="0">
            <a:spAutoFit/>
          </a:bodyPr>
          <a:lstStyle/>
          <a:p>
            <a:r>
              <a:rPr lang="en-US" dirty="0" smtClean="0">
                <a:latin typeface="Calibri" pitchFamily="34" charset="0"/>
                <a:cs typeface="Calibri" pitchFamily="34" charset="0"/>
              </a:rPr>
              <a:t>Frequency [MHz]</a:t>
            </a:r>
            <a:endParaRPr lang="en-US" dirty="0">
              <a:latin typeface="Calibri" pitchFamily="34" charset="0"/>
              <a:cs typeface="Calibri" pitchFamily="34" charset="0"/>
            </a:endParaRPr>
          </a:p>
        </p:txBody>
      </p:sp>
      <p:sp>
        <p:nvSpPr>
          <p:cNvPr id="12" name="TextBox 11"/>
          <p:cNvSpPr txBox="1"/>
          <p:nvPr/>
        </p:nvSpPr>
        <p:spPr>
          <a:xfrm>
            <a:off x="909935" y="3539963"/>
            <a:ext cx="461665" cy="574837"/>
          </a:xfrm>
          <a:prstGeom prst="rect">
            <a:avLst/>
          </a:prstGeom>
          <a:noFill/>
        </p:spPr>
        <p:txBody>
          <a:bodyPr vert="vert270" wrap="none" rtlCol="0">
            <a:spAutoFit/>
          </a:bodyPr>
          <a:lstStyle/>
          <a:p>
            <a:r>
              <a:rPr lang="en-US" dirty="0" smtClean="0">
                <a:latin typeface="Calibri" pitchFamily="34" charset="0"/>
                <a:cs typeface="Calibri" pitchFamily="34" charset="0"/>
              </a:rPr>
              <a:t>Code</a:t>
            </a:r>
            <a:endParaRPr lang="en-US" dirty="0">
              <a:latin typeface="Calibri" pitchFamily="34" charset="0"/>
              <a:cs typeface="Calibri" pitchFamily="34" charset="0"/>
            </a:endParaRPr>
          </a:p>
        </p:txBody>
      </p:sp>
      <p:cxnSp>
        <p:nvCxnSpPr>
          <p:cNvPr id="14" name="Straight Connector 13"/>
          <p:cNvCxnSpPr/>
          <p:nvPr/>
        </p:nvCxnSpPr>
        <p:spPr bwMode="auto">
          <a:xfrm>
            <a:off x="4800600" y="5867400"/>
            <a:ext cx="0" cy="1524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17" name="TextBox 16"/>
          <p:cNvSpPr txBox="1"/>
          <p:nvPr/>
        </p:nvSpPr>
        <p:spPr>
          <a:xfrm>
            <a:off x="4318000" y="5994400"/>
            <a:ext cx="944489" cy="369332"/>
          </a:xfrm>
          <a:prstGeom prst="rect">
            <a:avLst/>
          </a:prstGeom>
          <a:noFill/>
        </p:spPr>
        <p:txBody>
          <a:bodyPr wrap="none" rtlCol="0">
            <a:spAutoFit/>
          </a:bodyPr>
          <a:lstStyle/>
          <a:p>
            <a:r>
              <a:rPr lang="en-US" dirty="0" smtClean="0">
                <a:latin typeface="Calibri" pitchFamily="34" charset="0"/>
                <a:cs typeface="Calibri" pitchFamily="34" charset="0"/>
              </a:rPr>
              <a:t>1575.42</a:t>
            </a:r>
            <a:endParaRPr lang="en-US" dirty="0">
              <a:latin typeface="Calibri" pitchFamily="34" charset="0"/>
              <a:cs typeface="Calibri" pitchFamily="34" charset="0"/>
            </a:endParaRPr>
          </a:p>
        </p:txBody>
      </p:sp>
      <p:cxnSp>
        <p:nvCxnSpPr>
          <p:cNvPr id="19" name="Straight Connector 18"/>
          <p:cNvCxnSpPr/>
          <p:nvPr/>
        </p:nvCxnSpPr>
        <p:spPr bwMode="auto">
          <a:xfrm>
            <a:off x="1326353" y="2133600"/>
            <a:ext cx="22860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sp>
        <p:nvSpPr>
          <p:cNvPr id="20" name="TextBox 19"/>
          <p:cNvSpPr txBox="1"/>
          <p:nvPr/>
        </p:nvSpPr>
        <p:spPr>
          <a:xfrm>
            <a:off x="689645" y="1821180"/>
            <a:ext cx="744114" cy="646331"/>
          </a:xfrm>
          <a:prstGeom prst="rect">
            <a:avLst/>
          </a:prstGeom>
          <a:noFill/>
        </p:spPr>
        <p:txBody>
          <a:bodyPr wrap="none" rtlCol="0">
            <a:spAutoFit/>
          </a:bodyPr>
          <a:lstStyle/>
          <a:p>
            <a:pPr algn="ctr"/>
            <a:r>
              <a:rPr lang="en-US" dirty="0" smtClean="0">
                <a:latin typeface="Calibri" pitchFamily="34" charset="0"/>
                <a:cs typeface="Calibri" pitchFamily="34" charset="0"/>
              </a:rPr>
              <a:t>1023</a:t>
            </a:r>
          </a:p>
          <a:p>
            <a:pPr algn="ctr"/>
            <a:r>
              <a:rPr lang="en-US" dirty="0" smtClean="0">
                <a:latin typeface="Calibri" pitchFamily="34" charset="0"/>
                <a:cs typeface="Calibri" pitchFamily="34" charset="0"/>
              </a:rPr>
              <a:t>~1 ms</a:t>
            </a:r>
            <a:endParaRPr lang="en-US" dirty="0">
              <a:latin typeface="Calibri" pitchFamily="34" charset="0"/>
              <a:cs typeface="Calibri" pitchFamily="34" charset="0"/>
            </a:endParaRPr>
          </a:p>
        </p:txBody>
      </p:sp>
      <p:sp>
        <p:nvSpPr>
          <p:cNvPr id="21" name="Rectangle 20"/>
          <p:cNvSpPr/>
          <p:nvPr/>
        </p:nvSpPr>
        <p:spPr bwMode="auto">
          <a:xfrm>
            <a:off x="2819400" y="2133600"/>
            <a:ext cx="3962400" cy="3810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solidFill>
              <a:schemeClr val="tx1"/>
            </a:solidFill>
            <a:prstDash val="solid"/>
            <a:round/>
            <a:headEnd type="none" w="med" len="med"/>
            <a:tailEnd type="none" w="med" len="med"/>
          </a:ln>
          <a:effectLst>
            <a:glow rad="2286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24" name="Straight Arrow Connector 23"/>
          <p:cNvCxnSpPr>
            <a:stCxn id="21" idx="1"/>
            <a:endCxn id="21" idx="3"/>
          </p:cNvCxnSpPr>
          <p:nvPr/>
        </p:nvCxnSpPr>
        <p:spPr bwMode="auto">
          <a:xfrm>
            <a:off x="2819400" y="4038600"/>
            <a:ext cx="3962400" cy="0"/>
          </a:xfrm>
          <a:prstGeom prst="straightConnector1">
            <a:avLst/>
          </a:prstGeom>
          <a:solidFill>
            <a:schemeClr val="accent1"/>
          </a:solidFill>
          <a:ln w="76200" cap="flat" cmpd="sng" algn="ctr">
            <a:solidFill>
              <a:srgbClr val="0033CC"/>
            </a:solidFill>
            <a:prstDash val="solid"/>
            <a:round/>
            <a:headEnd type="arrow"/>
            <a:tailEnd type="arrow"/>
          </a:ln>
          <a:effectLst/>
        </p:spPr>
      </p:cxnSp>
      <p:cxnSp>
        <p:nvCxnSpPr>
          <p:cNvPr id="25" name="Straight Arrow Connector 24"/>
          <p:cNvCxnSpPr>
            <a:stCxn id="21" idx="2"/>
            <a:endCxn id="21" idx="0"/>
          </p:cNvCxnSpPr>
          <p:nvPr/>
        </p:nvCxnSpPr>
        <p:spPr bwMode="auto">
          <a:xfrm flipV="1">
            <a:off x="4800600" y="2133600"/>
            <a:ext cx="0" cy="3810000"/>
          </a:xfrm>
          <a:prstGeom prst="straightConnector1">
            <a:avLst/>
          </a:prstGeom>
          <a:solidFill>
            <a:schemeClr val="accent1"/>
          </a:solidFill>
          <a:ln w="76200" cap="flat" cmpd="sng" algn="ctr">
            <a:solidFill>
              <a:srgbClr val="A50021"/>
            </a:solidFill>
            <a:prstDash val="solid"/>
            <a:round/>
            <a:headEnd type="arrow"/>
            <a:tailEnd type="arrow"/>
          </a:ln>
          <a:effectLst/>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Receiver</a:t>
            </a:r>
            <a:endParaRPr lang="en-US" sz="2800" b="1" dirty="0">
              <a:solidFill>
                <a:schemeClr val="tx1"/>
              </a:solidFill>
              <a:cs typeface="Calibri" pitchFamily="34" charset="0"/>
            </a:endParaRPr>
          </a:p>
        </p:txBody>
      </p:sp>
      <p:sp>
        <p:nvSpPr>
          <p:cNvPr id="5" name="TextBox 4"/>
          <p:cNvSpPr txBox="1"/>
          <p:nvPr/>
        </p:nvSpPr>
        <p:spPr>
          <a:xfrm>
            <a:off x="838200" y="1482970"/>
            <a:ext cx="19812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Acquisition</a:t>
            </a:r>
            <a:endParaRPr lang="en-US" sz="2800" dirty="0">
              <a:latin typeface="Calibri" pitchFamily="34" charset="0"/>
              <a:cs typeface="Calibri" pitchFamily="34" charset="0"/>
            </a:endParaRPr>
          </a:p>
        </p:txBody>
      </p:sp>
      <p:sp>
        <p:nvSpPr>
          <p:cNvPr id="7" name="TextBox 6"/>
          <p:cNvSpPr txBox="1"/>
          <p:nvPr/>
        </p:nvSpPr>
        <p:spPr>
          <a:xfrm>
            <a:off x="2819400" y="2625970"/>
            <a:ext cx="19812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Tracking</a:t>
            </a:r>
            <a:endParaRPr lang="en-US" sz="2800" dirty="0">
              <a:latin typeface="Calibri" pitchFamily="34" charset="0"/>
              <a:cs typeface="Calibri" pitchFamily="34" charset="0"/>
            </a:endParaRPr>
          </a:p>
        </p:txBody>
      </p:sp>
      <p:sp>
        <p:nvSpPr>
          <p:cNvPr id="8" name="TextBox 7"/>
          <p:cNvSpPr txBox="1"/>
          <p:nvPr/>
        </p:nvSpPr>
        <p:spPr>
          <a:xfrm>
            <a:off x="4800600" y="3768970"/>
            <a:ext cx="19812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Decoding</a:t>
            </a:r>
            <a:endParaRPr lang="en-US" sz="2800" dirty="0">
              <a:latin typeface="Calibri" pitchFamily="34" charset="0"/>
              <a:cs typeface="Calibri" pitchFamily="34" charset="0"/>
            </a:endParaRPr>
          </a:p>
        </p:txBody>
      </p:sp>
      <p:sp>
        <p:nvSpPr>
          <p:cNvPr id="9" name="TextBox 8"/>
          <p:cNvSpPr txBox="1"/>
          <p:nvPr/>
        </p:nvSpPr>
        <p:spPr>
          <a:xfrm>
            <a:off x="6781800" y="4923638"/>
            <a:ext cx="19812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PVT</a:t>
            </a:r>
            <a:endParaRPr lang="en-US" sz="2800" dirty="0">
              <a:latin typeface="Calibri" pitchFamily="34" charset="0"/>
              <a:cs typeface="Calibri" pitchFamily="34" charset="0"/>
            </a:endParaRPr>
          </a:p>
        </p:txBody>
      </p:sp>
      <p:cxnSp>
        <p:nvCxnSpPr>
          <p:cNvPr id="14" name="Straight Arrow Connector 13"/>
          <p:cNvCxnSpPr/>
          <p:nvPr/>
        </p:nvCxnSpPr>
        <p:spPr bwMode="auto">
          <a:xfrm>
            <a:off x="2819400" y="2092570"/>
            <a:ext cx="0" cy="445477"/>
          </a:xfrm>
          <a:prstGeom prst="straightConnector1">
            <a:avLst/>
          </a:prstGeom>
          <a:solidFill>
            <a:schemeClr val="accent1"/>
          </a:solidFill>
          <a:ln w="28575" cap="flat" cmpd="sng" algn="ctr">
            <a:solidFill>
              <a:schemeClr val="bg2">
                <a:lumMod val="75000"/>
              </a:schemeClr>
            </a:solidFill>
            <a:prstDash val="solid"/>
            <a:round/>
            <a:headEnd type="none" w="med" len="med"/>
            <a:tailEnd type="triangle" w="med" len="med"/>
          </a:ln>
          <a:effectLst/>
        </p:spPr>
      </p:cxnSp>
      <p:cxnSp>
        <p:nvCxnSpPr>
          <p:cNvPr id="19" name="Straight Arrow Connector 18"/>
          <p:cNvCxnSpPr/>
          <p:nvPr/>
        </p:nvCxnSpPr>
        <p:spPr bwMode="auto">
          <a:xfrm>
            <a:off x="4800600" y="3247293"/>
            <a:ext cx="0" cy="445477"/>
          </a:xfrm>
          <a:prstGeom prst="straightConnector1">
            <a:avLst/>
          </a:prstGeom>
          <a:solidFill>
            <a:schemeClr val="accent1"/>
          </a:solidFill>
          <a:ln w="28575" cap="flat" cmpd="sng" algn="ctr">
            <a:solidFill>
              <a:schemeClr val="bg2">
                <a:lumMod val="75000"/>
              </a:schemeClr>
            </a:solidFill>
            <a:prstDash val="solid"/>
            <a:round/>
            <a:headEnd type="none" w="med" len="med"/>
            <a:tailEnd type="triangle" w="med" len="med"/>
          </a:ln>
          <a:effectLst/>
        </p:spPr>
      </p:cxnSp>
      <p:cxnSp>
        <p:nvCxnSpPr>
          <p:cNvPr id="20" name="Straight Arrow Connector 19"/>
          <p:cNvCxnSpPr/>
          <p:nvPr/>
        </p:nvCxnSpPr>
        <p:spPr bwMode="auto">
          <a:xfrm>
            <a:off x="6781800" y="4355123"/>
            <a:ext cx="0" cy="445477"/>
          </a:xfrm>
          <a:prstGeom prst="straightConnector1">
            <a:avLst/>
          </a:prstGeom>
          <a:solidFill>
            <a:schemeClr val="accent1"/>
          </a:solidFill>
          <a:ln w="28575" cap="flat" cmpd="sng" algn="ctr">
            <a:solidFill>
              <a:schemeClr val="bg2">
                <a:lumMod val="75000"/>
              </a:schemeClr>
            </a:solidFill>
            <a:prstDash val="solid"/>
            <a:round/>
            <a:headEnd type="none" w="med" len="med"/>
            <a:tailEnd type="triangle" w="med" len="med"/>
          </a:ln>
          <a:effectLst/>
        </p:spPr>
      </p:cxnSp>
      <p:sp>
        <p:nvSpPr>
          <p:cNvPr id="21" name="TextBox 20"/>
          <p:cNvSpPr txBox="1"/>
          <p:nvPr/>
        </p:nvSpPr>
        <p:spPr>
          <a:xfrm>
            <a:off x="3048000" y="1524000"/>
            <a:ext cx="2720232" cy="369332"/>
          </a:xfrm>
          <a:prstGeom prst="rect">
            <a:avLst/>
          </a:prstGeom>
          <a:noFill/>
        </p:spPr>
        <p:txBody>
          <a:bodyPr wrap="none" rtlCol="0">
            <a:spAutoFit/>
          </a:bodyPr>
          <a:lstStyle/>
          <a:p>
            <a:r>
              <a:rPr lang="en-US" dirty="0" smtClean="0">
                <a:latin typeface="Calibri" pitchFamily="34" charset="0"/>
                <a:cs typeface="Calibri" pitchFamily="34" charset="0"/>
              </a:rPr>
              <a:t>Initial carrier and code rate</a:t>
            </a:r>
            <a:endParaRPr lang="en-US" dirty="0">
              <a:latin typeface="Calibri" pitchFamily="34" charset="0"/>
              <a:cs typeface="Calibri" pitchFamily="34" charset="0"/>
            </a:endParaRPr>
          </a:p>
        </p:txBody>
      </p:sp>
      <p:sp>
        <p:nvSpPr>
          <p:cNvPr id="22" name="TextBox 21"/>
          <p:cNvSpPr txBox="1"/>
          <p:nvPr/>
        </p:nvSpPr>
        <p:spPr>
          <a:xfrm>
            <a:off x="5105400" y="2554069"/>
            <a:ext cx="1260473" cy="646331"/>
          </a:xfrm>
          <a:prstGeom prst="rect">
            <a:avLst/>
          </a:prstGeom>
          <a:noFill/>
        </p:spPr>
        <p:txBody>
          <a:bodyPr wrap="none" rtlCol="0">
            <a:spAutoFit/>
          </a:bodyPr>
          <a:lstStyle/>
          <a:p>
            <a:r>
              <a:rPr lang="en-US" dirty="0" smtClean="0">
                <a:latin typeface="Calibri" pitchFamily="34" charset="0"/>
                <a:cs typeface="Calibri" pitchFamily="34" charset="0"/>
              </a:rPr>
              <a:t>Track signal</a:t>
            </a:r>
          </a:p>
          <a:p>
            <a:r>
              <a:rPr lang="en-US" dirty="0" err="1" smtClean="0">
                <a:latin typeface="Calibri" pitchFamily="34" charset="0"/>
                <a:cs typeface="Calibri" pitchFamily="34" charset="0"/>
              </a:rPr>
              <a:t>Nav</a:t>
            </a:r>
            <a:r>
              <a:rPr lang="en-US" dirty="0" smtClean="0">
                <a:latin typeface="Calibri" pitchFamily="34" charset="0"/>
                <a:cs typeface="Calibri" pitchFamily="34" charset="0"/>
              </a:rPr>
              <a:t> bits</a:t>
            </a:r>
            <a:endParaRPr lang="en-US" dirty="0">
              <a:latin typeface="Calibri" pitchFamily="34" charset="0"/>
              <a:cs typeface="Calibri" pitchFamily="34" charset="0"/>
            </a:endParaRPr>
          </a:p>
        </p:txBody>
      </p:sp>
      <p:cxnSp>
        <p:nvCxnSpPr>
          <p:cNvPr id="24" name="Straight Arrow Connector 23"/>
          <p:cNvCxnSpPr/>
          <p:nvPr/>
        </p:nvCxnSpPr>
        <p:spPr bwMode="auto">
          <a:xfrm>
            <a:off x="8763000" y="5562600"/>
            <a:ext cx="0" cy="445477"/>
          </a:xfrm>
          <a:prstGeom prst="straightConnector1">
            <a:avLst/>
          </a:prstGeom>
          <a:solidFill>
            <a:schemeClr val="accent1"/>
          </a:solidFill>
          <a:ln w="28575" cap="flat" cmpd="sng" algn="ctr">
            <a:solidFill>
              <a:schemeClr val="bg2">
                <a:lumMod val="75000"/>
              </a:schemeClr>
            </a:solidFill>
            <a:prstDash val="solid"/>
            <a:round/>
            <a:headEnd type="none" w="med" len="med"/>
            <a:tailEnd type="triangle" w="med" len="med"/>
          </a:ln>
          <a:effectLst/>
        </p:spPr>
      </p:cxnSp>
      <p:sp>
        <p:nvSpPr>
          <p:cNvPr id="25" name="TextBox 24"/>
          <p:cNvSpPr txBox="1"/>
          <p:nvPr/>
        </p:nvSpPr>
        <p:spPr>
          <a:xfrm>
            <a:off x="6429859" y="6084222"/>
            <a:ext cx="2714141" cy="369332"/>
          </a:xfrm>
          <a:prstGeom prst="rect">
            <a:avLst/>
          </a:prstGeom>
          <a:noFill/>
        </p:spPr>
        <p:txBody>
          <a:bodyPr wrap="none" rtlCol="0">
            <a:spAutoFit/>
          </a:bodyPr>
          <a:lstStyle/>
          <a:p>
            <a:r>
              <a:rPr lang="en-US" dirty="0" smtClean="0">
                <a:latin typeface="Calibri" pitchFamily="34" charset="0"/>
                <a:cs typeface="Calibri" pitchFamily="34" charset="0"/>
              </a:rPr>
              <a:t>Position, Velocity and Time</a:t>
            </a:r>
            <a:endParaRPr lang="en-US" dirty="0">
              <a:latin typeface="Calibri" pitchFamily="34" charset="0"/>
              <a:cs typeface="Calibri" pitchFamily="34" charset="0"/>
            </a:endParaRPr>
          </a:p>
        </p:txBody>
      </p:sp>
      <p:pic>
        <p:nvPicPr>
          <p:cNvPr id="78857" name="Picture 9"/>
          <p:cNvPicPr>
            <a:picLocks noChangeAspect="1" noChangeArrowheads="1"/>
          </p:cNvPicPr>
          <p:nvPr/>
        </p:nvPicPr>
        <p:blipFill>
          <a:blip r:embed="rId2" cstate="print"/>
          <a:srcRect/>
          <a:stretch>
            <a:fillRect/>
          </a:stretch>
        </p:blipFill>
        <p:spPr bwMode="auto">
          <a:xfrm>
            <a:off x="762000" y="3429000"/>
            <a:ext cx="1509712" cy="2679509"/>
          </a:xfrm>
          <a:prstGeom prst="rect">
            <a:avLst/>
          </a:prstGeom>
          <a:noFill/>
          <a:ln w="9525">
            <a:noFill/>
            <a:miter lim="800000"/>
            <a:headEnd/>
            <a:tailEnd/>
          </a:ln>
        </p:spPr>
      </p:pic>
      <p:sp>
        <p:nvSpPr>
          <p:cNvPr id="26" name="TextBox 25"/>
          <p:cNvSpPr txBox="1"/>
          <p:nvPr/>
        </p:nvSpPr>
        <p:spPr>
          <a:xfrm>
            <a:off x="6926580" y="3798570"/>
            <a:ext cx="2148665" cy="369332"/>
          </a:xfrm>
          <a:prstGeom prst="rect">
            <a:avLst/>
          </a:prstGeom>
          <a:noFill/>
        </p:spPr>
        <p:txBody>
          <a:bodyPr wrap="none" rtlCol="0">
            <a:spAutoFit/>
          </a:bodyPr>
          <a:lstStyle/>
          <a:p>
            <a:r>
              <a:rPr lang="en-US" dirty="0" smtClean="0">
                <a:latin typeface="Calibri" pitchFamily="34" charset="0"/>
                <a:cs typeface="Calibri" pitchFamily="34" charset="0"/>
              </a:rPr>
              <a:t>Decode </a:t>
            </a:r>
            <a:r>
              <a:rPr lang="en-US" dirty="0" err="1" smtClean="0">
                <a:latin typeface="Calibri" pitchFamily="34" charset="0"/>
                <a:cs typeface="Calibri" pitchFamily="34" charset="0"/>
              </a:rPr>
              <a:t>nav</a:t>
            </a:r>
            <a:r>
              <a:rPr lang="en-US" dirty="0" smtClean="0">
                <a:latin typeface="Calibri" pitchFamily="34" charset="0"/>
                <a:cs typeface="Calibri" pitchFamily="34" charset="0"/>
              </a:rPr>
              <a:t> message</a:t>
            </a:r>
            <a:endParaRPr lang="en-US"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21" grpId="0"/>
      <p:bldP spid="22"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Receiver</a:t>
            </a:r>
            <a:endParaRPr lang="en-US" sz="2800" b="1" dirty="0">
              <a:solidFill>
                <a:schemeClr val="tx1"/>
              </a:solidFill>
              <a:cs typeface="Calibri" pitchFamily="34" charset="0"/>
            </a:endParaRPr>
          </a:p>
        </p:txBody>
      </p:sp>
      <p:sp>
        <p:nvSpPr>
          <p:cNvPr id="5" name="TextBox 4"/>
          <p:cNvSpPr txBox="1"/>
          <p:nvPr/>
        </p:nvSpPr>
        <p:spPr>
          <a:xfrm>
            <a:off x="838200" y="1482970"/>
            <a:ext cx="1981200"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Acquisition</a:t>
            </a:r>
            <a:endParaRPr lang="en-US" sz="2800" dirty="0">
              <a:latin typeface="Calibri" pitchFamily="34" charset="0"/>
              <a:cs typeface="Calibri" pitchFamily="34" charset="0"/>
            </a:endParaRPr>
          </a:p>
        </p:txBody>
      </p:sp>
      <p:sp>
        <p:nvSpPr>
          <p:cNvPr id="7" name="TextBox 6"/>
          <p:cNvSpPr txBox="1"/>
          <p:nvPr/>
        </p:nvSpPr>
        <p:spPr>
          <a:xfrm>
            <a:off x="2819400" y="2625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Tracking</a:t>
            </a:r>
            <a:endParaRPr lang="en-US" sz="2800" dirty="0">
              <a:latin typeface="Calibri" pitchFamily="34" charset="0"/>
              <a:cs typeface="Calibri" pitchFamily="34" charset="0"/>
            </a:endParaRPr>
          </a:p>
        </p:txBody>
      </p:sp>
      <p:sp>
        <p:nvSpPr>
          <p:cNvPr id="8" name="TextBox 7"/>
          <p:cNvSpPr txBox="1"/>
          <p:nvPr/>
        </p:nvSpPr>
        <p:spPr>
          <a:xfrm>
            <a:off x="4800600" y="3768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Decoding</a:t>
            </a:r>
            <a:endParaRPr lang="en-US" sz="2800" dirty="0">
              <a:latin typeface="Calibri" pitchFamily="34" charset="0"/>
              <a:cs typeface="Calibri" pitchFamily="34" charset="0"/>
            </a:endParaRPr>
          </a:p>
        </p:txBody>
      </p:sp>
      <p:sp>
        <p:nvSpPr>
          <p:cNvPr id="9" name="TextBox 8"/>
          <p:cNvSpPr txBox="1"/>
          <p:nvPr/>
        </p:nvSpPr>
        <p:spPr>
          <a:xfrm>
            <a:off x="6781800" y="4923638"/>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PVT</a:t>
            </a:r>
            <a:endParaRPr lang="en-US" sz="2800" dirty="0">
              <a:latin typeface="Calibri" pitchFamily="34" charset="0"/>
              <a:cs typeface="Calibri" pitchFamily="34" charset="0"/>
            </a:endParaRPr>
          </a:p>
        </p:txBody>
      </p:sp>
      <p:cxnSp>
        <p:nvCxnSpPr>
          <p:cNvPr id="14" name="Straight Arrow Connector 13"/>
          <p:cNvCxnSpPr/>
          <p:nvPr/>
        </p:nvCxnSpPr>
        <p:spPr bwMode="auto">
          <a:xfrm>
            <a:off x="2819400" y="209257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19" name="Straight Arrow Connector 18"/>
          <p:cNvCxnSpPr/>
          <p:nvPr/>
        </p:nvCxnSpPr>
        <p:spPr bwMode="auto">
          <a:xfrm>
            <a:off x="4800600" y="324729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20" name="Straight Arrow Connector 19"/>
          <p:cNvCxnSpPr/>
          <p:nvPr/>
        </p:nvCxnSpPr>
        <p:spPr bwMode="auto">
          <a:xfrm>
            <a:off x="6781800" y="435512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1" name="TextBox 20"/>
          <p:cNvSpPr txBox="1"/>
          <p:nvPr/>
        </p:nvSpPr>
        <p:spPr>
          <a:xfrm>
            <a:off x="3048000" y="1524000"/>
            <a:ext cx="2720232" cy="369332"/>
          </a:xfrm>
          <a:prstGeom prst="rect">
            <a:avLst/>
          </a:prstGeom>
          <a:noFill/>
        </p:spPr>
        <p:txBody>
          <a:bodyPr wrap="none" rtlCol="0">
            <a:spAutoFit/>
          </a:bodyPr>
          <a:lstStyle/>
          <a:p>
            <a:r>
              <a:rPr lang="en-US" dirty="0" smtClean="0">
                <a:latin typeface="Calibri" pitchFamily="34" charset="0"/>
                <a:cs typeface="Calibri" pitchFamily="34" charset="0"/>
              </a:rPr>
              <a:t>Initial carrier and code rate</a:t>
            </a:r>
            <a:endParaRPr lang="en-US" dirty="0">
              <a:latin typeface="Calibri" pitchFamily="34" charset="0"/>
              <a:cs typeface="Calibri" pitchFamily="34" charset="0"/>
            </a:endParaRPr>
          </a:p>
        </p:txBody>
      </p:sp>
      <p:sp>
        <p:nvSpPr>
          <p:cNvPr id="22" name="TextBox 21"/>
          <p:cNvSpPr txBox="1"/>
          <p:nvPr/>
        </p:nvSpPr>
        <p:spPr>
          <a:xfrm>
            <a:off x="5105400" y="2554069"/>
            <a:ext cx="1260473" cy="646331"/>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Track signal</a:t>
            </a:r>
          </a:p>
          <a:p>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bits</a:t>
            </a:r>
            <a:endParaRPr lang="en-US" dirty="0">
              <a:solidFill>
                <a:schemeClr val="bg1">
                  <a:lumMod val="85000"/>
                </a:schemeClr>
              </a:solidFill>
              <a:latin typeface="Calibri" pitchFamily="34" charset="0"/>
              <a:cs typeface="Calibri" pitchFamily="34" charset="0"/>
            </a:endParaRPr>
          </a:p>
        </p:txBody>
      </p:sp>
      <p:cxnSp>
        <p:nvCxnSpPr>
          <p:cNvPr id="24" name="Straight Arrow Connector 23"/>
          <p:cNvCxnSpPr/>
          <p:nvPr/>
        </p:nvCxnSpPr>
        <p:spPr bwMode="auto">
          <a:xfrm>
            <a:off x="8763000" y="556260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5" name="TextBox 24"/>
          <p:cNvSpPr txBox="1"/>
          <p:nvPr/>
        </p:nvSpPr>
        <p:spPr>
          <a:xfrm>
            <a:off x="6429859" y="6084222"/>
            <a:ext cx="2714141"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Position, Velocity and Time</a:t>
            </a:r>
            <a:endParaRPr lang="en-US" dirty="0">
              <a:solidFill>
                <a:schemeClr val="bg1">
                  <a:lumMod val="85000"/>
                </a:schemeClr>
              </a:solidFill>
              <a:latin typeface="Calibri" pitchFamily="34" charset="0"/>
              <a:cs typeface="Calibri" pitchFamily="34" charset="0"/>
            </a:endParaRPr>
          </a:p>
        </p:txBody>
      </p:sp>
      <p:sp>
        <p:nvSpPr>
          <p:cNvPr id="26" name="TextBox 25"/>
          <p:cNvSpPr txBox="1"/>
          <p:nvPr/>
        </p:nvSpPr>
        <p:spPr>
          <a:xfrm>
            <a:off x="6926580" y="3798570"/>
            <a:ext cx="2148665"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Decode </a:t>
            </a:r>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message</a:t>
            </a:r>
            <a:endParaRPr lang="en-US" dirty="0">
              <a:solidFill>
                <a:schemeClr val="bg1">
                  <a:lumMod val="85000"/>
                </a:schemeClr>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Acquisition</a:t>
            </a:r>
            <a:endParaRPr lang="en-US" sz="2800" b="1" dirty="0">
              <a:solidFill>
                <a:schemeClr val="tx1"/>
              </a:solidFill>
              <a:cs typeface="Calibri" pitchFamily="34" charset="0"/>
            </a:endParaRPr>
          </a:p>
        </p:txBody>
      </p:sp>
      <p:pic>
        <p:nvPicPr>
          <p:cNvPr id="3" name="Picture 4"/>
          <p:cNvPicPr>
            <a:picLocks noChangeAspect="1" noChangeArrowheads="1"/>
          </p:cNvPicPr>
          <p:nvPr/>
        </p:nvPicPr>
        <p:blipFill>
          <a:blip r:embed="rId2" cstate="print"/>
          <a:srcRect/>
          <a:stretch>
            <a:fillRect/>
          </a:stretch>
        </p:blipFill>
        <p:spPr bwMode="auto">
          <a:xfrm>
            <a:off x="1066800" y="2895600"/>
            <a:ext cx="7264637" cy="2779683"/>
          </a:xfrm>
          <a:prstGeom prst="rect">
            <a:avLst/>
          </a:prstGeom>
          <a:noFill/>
        </p:spPr>
      </p:pic>
      <p:sp>
        <p:nvSpPr>
          <p:cNvPr id="4" name="Text Box 5"/>
          <p:cNvSpPr txBox="1">
            <a:spLocks noChangeArrowheads="1"/>
          </p:cNvSpPr>
          <p:nvPr/>
        </p:nvSpPr>
        <p:spPr bwMode="auto">
          <a:xfrm>
            <a:off x="457200" y="1378803"/>
            <a:ext cx="8458200" cy="646331"/>
          </a:xfrm>
          <a:prstGeom prst="rect">
            <a:avLst/>
          </a:prstGeom>
          <a:noFill/>
          <a:ln w="9525">
            <a:noFill/>
            <a:miter lim="800000"/>
            <a:headEnd/>
            <a:tailEnd/>
          </a:ln>
          <a:effectLst/>
        </p:spPr>
        <p:txBody>
          <a:bodyPr wrap="square">
            <a:spAutoFit/>
          </a:bodyPr>
          <a:lstStyle/>
          <a:p>
            <a:r>
              <a:rPr lang="en-US" sz="2000" dirty="0">
                <a:latin typeface="Calibri" pitchFamily="34" charset="0"/>
              </a:rPr>
              <a:t>Search for the maximum correlation in the code and carrier frequency domains</a:t>
            </a:r>
          </a:p>
          <a:p>
            <a:pPr lvl="1">
              <a:buClr>
                <a:schemeClr val="folHlink"/>
              </a:buClr>
              <a:buSzPct val="75000"/>
              <a:buFont typeface="Wingdings" pitchFamily="2" charset="2"/>
              <a:buNone/>
            </a:pPr>
            <a:endParaRPr lang="en-US" sz="1600" dirty="0">
              <a:latin typeface="Calibri" pitchFamily="34" charset="0"/>
            </a:endParaRPr>
          </a:p>
        </p:txBody>
      </p:sp>
      <p:grpSp>
        <p:nvGrpSpPr>
          <p:cNvPr id="2" name="Group 6"/>
          <p:cNvGrpSpPr>
            <a:grpSpLocks/>
          </p:cNvGrpSpPr>
          <p:nvPr/>
        </p:nvGrpSpPr>
        <p:grpSpPr bwMode="auto">
          <a:xfrm>
            <a:off x="533697" y="1419412"/>
            <a:ext cx="7225673" cy="4427070"/>
            <a:chOff x="-3164" y="-1039"/>
            <a:chExt cx="4822" cy="2963"/>
          </a:xfrm>
        </p:grpSpPr>
        <p:pic>
          <p:nvPicPr>
            <p:cNvPr id="11" name="Picture 12" descr="CorrelationVsCodeshiftVsDoopler_3D_Sat1"/>
            <p:cNvPicPr>
              <a:picLocks noChangeAspect="1" noChangeArrowheads="1"/>
            </p:cNvPicPr>
            <p:nvPr/>
          </p:nvPicPr>
          <p:blipFill>
            <a:blip r:embed="rId3" cstate="print"/>
            <a:srcRect/>
            <a:stretch>
              <a:fillRect/>
            </a:stretch>
          </p:blipFill>
          <p:spPr bwMode="auto">
            <a:xfrm>
              <a:off x="-2198" y="-357"/>
              <a:ext cx="3856" cy="2281"/>
            </a:xfrm>
            <a:prstGeom prst="rect">
              <a:avLst/>
            </a:prstGeom>
            <a:noFill/>
          </p:spPr>
        </p:pic>
        <p:sp>
          <p:nvSpPr>
            <p:cNvPr id="9" name="Text Box 13"/>
            <p:cNvSpPr txBox="1">
              <a:spLocks noChangeArrowheads="1"/>
            </p:cNvSpPr>
            <p:nvPr/>
          </p:nvSpPr>
          <p:spPr bwMode="auto">
            <a:xfrm>
              <a:off x="-3164" y="-1039"/>
              <a:ext cx="2683" cy="556"/>
            </a:xfrm>
            <a:prstGeom prst="rect">
              <a:avLst/>
            </a:prstGeom>
            <a:noFill/>
            <a:ln w="9525">
              <a:noFill/>
              <a:miter lim="800000"/>
              <a:headEnd/>
              <a:tailEnd/>
            </a:ln>
            <a:effectLst/>
          </p:spPr>
          <p:txBody>
            <a:bodyPr wrap="none">
              <a:spAutoFit/>
            </a:bodyPr>
            <a:lstStyle/>
            <a:p>
              <a:r>
                <a:rPr lang="en-US" sz="1600" dirty="0">
                  <a:latin typeface="Calibri" pitchFamily="34" charset="0"/>
                </a:rPr>
                <a:t>Results of acquisition on L5I signal in a 3D plot</a:t>
              </a:r>
            </a:p>
            <a:p>
              <a:pPr lvl="1">
                <a:buClr>
                  <a:schemeClr val="folHlink"/>
                </a:buClr>
                <a:buSzPct val="75000"/>
                <a:buFont typeface="Wingdings" pitchFamily="2" charset="2"/>
                <a:buChar char="§"/>
              </a:pPr>
              <a:r>
                <a:rPr lang="en-US" sz="1600" dirty="0">
                  <a:latin typeface="Calibri" pitchFamily="34" charset="0"/>
                </a:rPr>
                <a:t> Based on real data</a:t>
              </a:r>
            </a:p>
            <a:p>
              <a:pPr lvl="1">
                <a:buClr>
                  <a:schemeClr val="folHlink"/>
                </a:buClr>
                <a:buSzPct val="75000"/>
                <a:buFont typeface="Wingdings" pitchFamily="2" charset="2"/>
                <a:buChar char="§"/>
              </a:pPr>
              <a:r>
                <a:rPr lang="en-US" sz="1600" dirty="0">
                  <a:latin typeface="Calibri" pitchFamily="34" charset="0"/>
                </a:rPr>
                <a:t> Performed with </a:t>
              </a:r>
              <a:r>
                <a:rPr lang="en-US" sz="1600" dirty="0" err="1">
                  <a:latin typeface="Calibri" pitchFamily="34" charset="0"/>
                </a:rPr>
                <a:t>Matlab</a:t>
              </a:r>
              <a:r>
                <a:rPr lang="en-US" sz="1600" dirty="0">
                  <a:latin typeface="Calibri" pitchFamily="34" charset="0"/>
                </a:rPr>
                <a:t> script	</a:t>
              </a:r>
            </a:p>
          </p:txBody>
        </p:sp>
      </p:grpSp>
      <p:pic>
        <p:nvPicPr>
          <p:cNvPr id="14" name="Picture 14" descr="bitsanim"/>
          <p:cNvPicPr>
            <a:picLocks noChangeAspect="1" noChangeArrowheads="1" noCrop="1"/>
          </p:cNvPicPr>
          <p:nvPr/>
        </p:nvPicPr>
        <p:blipFill>
          <a:blip r:embed="rId4" cstate="print"/>
          <a:srcRect/>
          <a:stretch>
            <a:fillRect/>
          </a:stretch>
        </p:blipFill>
        <p:spPr bwMode="auto">
          <a:xfrm>
            <a:off x="381000" y="2438400"/>
            <a:ext cx="8436722" cy="2057400"/>
          </a:xfrm>
          <a:prstGeom prst="rect">
            <a:avLst/>
          </a:prstGeom>
          <a:noFill/>
        </p:spPr>
      </p:pic>
      <p:sp>
        <p:nvSpPr>
          <p:cNvPr id="15" name="Rectangle 16"/>
          <p:cNvSpPr>
            <a:spLocks noChangeArrowheads="1"/>
          </p:cNvSpPr>
          <p:nvPr/>
        </p:nvSpPr>
        <p:spPr bwMode="auto">
          <a:xfrm>
            <a:off x="685800" y="1452027"/>
            <a:ext cx="7162800" cy="1138773"/>
          </a:xfrm>
          <a:prstGeom prst="rect">
            <a:avLst/>
          </a:prstGeom>
          <a:noFill/>
          <a:ln w="9525">
            <a:noFill/>
            <a:miter lim="800000"/>
            <a:headEnd/>
            <a:tailEnd/>
          </a:ln>
          <a:effectLst/>
        </p:spPr>
        <p:txBody>
          <a:bodyPr wrap="square">
            <a:spAutoFit/>
          </a:bodyPr>
          <a:lstStyle/>
          <a:p>
            <a:endParaRPr lang="en-US" sz="1600" dirty="0">
              <a:latin typeface="Calibri" pitchFamily="34" charset="0"/>
            </a:endParaRPr>
          </a:p>
          <a:p>
            <a:pPr lvl="1">
              <a:buClr>
                <a:schemeClr val="folHlink"/>
              </a:buClr>
              <a:buSzPct val="75000"/>
              <a:buFont typeface="Wingdings" pitchFamily="2" charset="2"/>
              <a:buChar char="§"/>
            </a:pPr>
            <a:r>
              <a:rPr lang="en-US" dirty="0">
                <a:latin typeface="Calibri" pitchFamily="34" charset="0"/>
              </a:rPr>
              <a:t> Code shift range function of primary code length</a:t>
            </a:r>
          </a:p>
          <a:p>
            <a:pPr lvl="1">
              <a:buClr>
                <a:schemeClr val="folHlink"/>
              </a:buClr>
              <a:buSzPct val="75000"/>
              <a:buFont typeface="Wingdings" pitchFamily="2" charset="2"/>
              <a:buChar char="§"/>
            </a:pPr>
            <a:r>
              <a:rPr lang="en-US" dirty="0">
                <a:latin typeface="Calibri" pitchFamily="34" charset="0"/>
              </a:rPr>
              <a:t> Frequency shift range function of max </a:t>
            </a:r>
            <a:r>
              <a:rPr lang="en-US" dirty="0" smtClean="0">
                <a:latin typeface="Calibri" pitchFamily="34" charset="0"/>
              </a:rPr>
              <a:t>Doppler </a:t>
            </a:r>
            <a:r>
              <a:rPr lang="en-US" dirty="0">
                <a:latin typeface="Calibri" pitchFamily="34" charset="0"/>
              </a:rPr>
              <a:t>+ clock max drift </a:t>
            </a:r>
            <a:r>
              <a:rPr lang="en-US" sz="1600" dirty="0">
                <a:latin typeface="Calibri" pitchFamily="34" charset="0"/>
              </a:rPr>
              <a:t>	</a:t>
            </a:r>
          </a:p>
        </p:txBody>
      </p:sp>
      <p:sp>
        <p:nvSpPr>
          <p:cNvPr id="16" name="Rectangle 16"/>
          <p:cNvSpPr>
            <a:spLocks noChangeArrowheads="1"/>
          </p:cNvSpPr>
          <p:nvPr/>
        </p:nvSpPr>
        <p:spPr bwMode="auto">
          <a:xfrm>
            <a:off x="1981200" y="5029200"/>
            <a:ext cx="4800600" cy="338554"/>
          </a:xfrm>
          <a:prstGeom prst="rect">
            <a:avLst/>
          </a:prstGeom>
          <a:noFill/>
          <a:ln w="9525">
            <a:noFill/>
            <a:miter lim="800000"/>
            <a:headEnd/>
            <a:tailEnd/>
          </a:ln>
          <a:effectLst/>
        </p:spPr>
        <p:txBody>
          <a:bodyPr wrap="square">
            <a:spAutoFit/>
          </a:bodyPr>
          <a:lstStyle/>
          <a:p>
            <a:pPr lvl="1">
              <a:buClr>
                <a:schemeClr val="folHlink"/>
              </a:buClr>
              <a:buSzPct val="75000"/>
            </a:pPr>
            <a:r>
              <a:rPr lang="en-US" sz="1600" dirty="0" smtClean="0">
                <a:latin typeface="Calibri" pitchFamily="34" charset="0"/>
              </a:rPr>
              <a:t>Correlating incoming signal with local replica</a:t>
            </a:r>
            <a:r>
              <a:rPr lang="en-US" sz="1600" dirty="0">
                <a:latin typeface="Calibri" pitchFamily="34"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3"/>
                                        </p:tgtEl>
                                      </p:cBhvr>
                                    </p:animEffect>
                                    <p:set>
                                      <p:cBhvr>
                                        <p:cTn id="12" dur="1" fill="hold">
                                          <p:stCondLst>
                                            <p:cond delay="999"/>
                                          </p:stCondLst>
                                        </p:cTn>
                                        <p:tgtEl>
                                          <p:spTgt spid="3"/>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10" presetClass="exit" presetSubtype="0" fill="hold" grpId="1" nodeType="withEffect">
                                  <p:stCondLst>
                                    <p:cond delay="0"/>
                                  </p:stCondLst>
                                  <p:childTnLst>
                                    <p:animEffect transition="out" filter="fade">
                                      <p:cBhvr>
                                        <p:cTn id="25" dur="1000"/>
                                        <p:tgtEl>
                                          <p:spTgt spid="16"/>
                                        </p:tgtEl>
                                      </p:cBhvr>
                                    </p:animEffect>
                                    <p:set>
                                      <p:cBhvr>
                                        <p:cTn id="26" dur="1" fill="hold">
                                          <p:stCondLst>
                                            <p:cond delay="999"/>
                                          </p:stCondLst>
                                        </p:cTn>
                                        <p:tgtEl>
                                          <p:spTgt spid="16"/>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1000"/>
                                        <p:tgtEl>
                                          <p:spTgt spid="14"/>
                                        </p:tgtEl>
                                      </p:cBhvr>
                                    </p:animEffect>
                                    <p:set>
                                      <p:cBhvr>
                                        <p:cTn id="29" dur="1" fill="hold">
                                          <p:stCondLst>
                                            <p:cond delay="999"/>
                                          </p:stCondLst>
                                        </p:cTn>
                                        <p:tgtEl>
                                          <p:spTgt spid="14"/>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1000"/>
                                        <p:tgtEl>
                                          <p:spTgt spid="15"/>
                                        </p:tgtEl>
                                      </p:cBhvr>
                                    </p:animEffect>
                                    <p:set>
                                      <p:cBhvr>
                                        <p:cTn id="32" dur="1" fill="hold">
                                          <p:stCondLst>
                                            <p:cond delay="999"/>
                                          </p:stCondLst>
                                        </p:cTn>
                                        <p:tgtEl>
                                          <p:spTgt spid="15"/>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1000"/>
                                        <p:tgtEl>
                                          <p:spTgt spid="4"/>
                                        </p:tgtEl>
                                      </p:cBhvr>
                                    </p:animEffect>
                                    <p:set>
                                      <p:cBhvr>
                                        <p:cTn id="35"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5" grpId="1"/>
      <p:bldP spid="16" grpId="0"/>
      <p:bldP spid="1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Receiver</a:t>
            </a:r>
            <a:endParaRPr lang="en-US" sz="2800" b="1" dirty="0">
              <a:solidFill>
                <a:schemeClr val="tx1"/>
              </a:solidFill>
              <a:cs typeface="Calibri" pitchFamily="34" charset="0"/>
            </a:endParaRPr>
          </a:p>
        </p:txBody>
      </p:sp>
      <p:sp>
        <p:nvSpPr>
          <p:cNvPr id="5" name="TextBox 4"/>
          <p:cNvSpPr txBox="1"/>
          <p:nvPr/>
        </p:nvSpPr>
        <p:spPr>
          <a:xfrm>
            <a:off x="838200" y="1482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Acquisition</a:t>
            </a:r>
            <a:endParaRPr lang="en-US" sz="2800" dirty="0">
              <a:latin typeface="Calibri" pitchFamily="34" charset="0"/>
              <a:cs typeface="Calibri" pitchFamily="34" charset="0"/>
            </a:endParaRPr>
          </a:p>
        </p:txBody>
      </p:sp>
      <p:sp>
        <p:nvSpPr>
          <p:cNvPr id="7" name="TextBox 6"/>
          <p:cNvSpPr txBox="1"/>
          <p:nvPr/>
        </p:nvSpPr>
        <p:spPr>
          <a:xfrm>
            <a:off x="2819400" y="2625970"/>
            <a:ext cx="1981200" cy="523220"/>
          </a:xfrm>
          <a:prstGeom prst="rect">
            <a:avLst/>
          </a:prstGeom>
          <a:solidFill>
            <a:schemeClr val="accent6"/>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Tracking</a:t>
            </a:r>
            <a:endParaRPr lang="en-US" sz="2800" dirty="0">
              <a:latin typeface="Calibri" pitchFamily="34" charset="0"/>
              <a:cs typeface="Calibri" pitchFamily="34" charset="0"/>
            </a:endParaRPr>
          </a:p>
        </p:txBody>
      </p:sp>
      <p:sp>
        <p:nvSpPr>
          <p:cNvPr id="8" name="TextBox 7"/>
          <p:cNvSpPr txBox="1"/>
          <p:nvPr/>
        </p:nvSpPr>
        <p:spPr>
          <a:xfrm>
            <a:off x="4800600" y="3768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Decoding</a:t>
            </a:r>
            <a:endParaRPr lang="en-US" sz="2800" dirty="0">
              <a:latin typeface="Calibri" pitchFamily="34" charset="0"/>
              <a:cs typeface="Calibri" pitchFamily="34" charset="0"/>
            </a:endParaRPr>
          </a:p>
        </p:txBody>
      </p:sp>
      <p:sp>
        <p:nvSpPr>
          <p:cNvPr id="9" name="TextBox 8"/>
          <p:cNvSpPr txBox="1"/>
          <p:nvPr/>
        </p:nvSpPr>
        <p:spPr>
          <a:xfrm>
            <a:off x="6781800" y="4923638"/>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PVT</a:t>
            </a:r>
            <a:endParaRPr lang="en-US" sz="2800" dirty="0">
              <a:latin typeface="Calibri" pitchFamily="34" charset="0"/>
              <a:cs typeface="Calibri" pitchFamily="34" charset="0"/>
            </a:endParaRPr>
          </a:p>
        </p:txBody>
      </p:sp>
      <p:cxnSp>
        <p:nvCxnSpPr>
          <p:cNvPr id="14" name="Straight Arrow Connector 13"/>
          <p:cNvCxnSpPr/>
          <p:nvPr/>
        </p:nvCxnSpPr>
        <p:spPr bwMode="auto">
          <a:xfrm>
            <a:off x="2819400" y="2092570"/>
            <a:ext cx="0" cy="445477"/>
          </a:xfrm>
          <a:prstGeom prst="straightConnector1">
            <a:avLst/>
          </a:prstGeom>
          <a:solidFill>
            <a:schemeClr val="accent1"/>
          </a:solidFill>
          <a:ln w="28575" cap="flat" cmpd="sng" algn="ctr">
            <a:solidFill>
              <a:schemeClr val="bg2"/>
            </a:solidFill>
            <a:prstDash val="solid"/>
            <a:round/>
            <a:headEnd type="none" w="med" len="med"/>
            <a:tailEnd type="triangle" w="med" len="med"/>
          </a:ln>
          <a:effectLst/>
        </p:spPr>
      </p:cxnSp>
      <p:cxnSp>
        <p:nvCxnSpPr>
          <p:cNvPr id="19" name="Straight Arrow Connector 18"/>
          <p:cNvCxnSpPr/>
          <p:nvPr/>
        </p:nvCxnSpPr>
        <p:spPr bwMode="auto">
          <a:xfrm>
            <a:off x="4800600" y="3247293"/>
            <a:ext cx="0" cy="445477"/>
          </a:xfrm>
          <a:prstGeom prst="straightConnector1">
            <a:avLst/>
          </a:prstGeom>
          <a:solidFill>
            <a:schemeClr val="accent1"/>
          </a:solidFill>
          <a:ln w="28575" cap="flat" cmpd="sng" algn="ctr">
            <a:solidFill>
              <a:schemeClr val="bg2"/>
            </a:solidFill>
            <a:prstDash val="solid"/>
            <a:round/>
            <a:headEnd type="none" w="med" len="med"/>
            <a:tailEnd type="triangle" w="med" len="med"/>
          </a:ln>
          <a:effectLst/>
        </p:spPr>
      </p:cxnSp>
      <p:cxnSp>
        <p:nvCxnSpPr>
          <p:cNvPr id="20" name="Straight Arrow Connector 19"/>
          <p:cNvCxnSpPr/>
          <p:nvPr/>
        </p:nvCxnSpPr>
        <p:spPr bwMode="auto">
          <a:xfrm>
            <a:off x="6781800" y="435512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1" name="TextBox 20"/>
          <p:cNvSpPr txBox="1"/>
          <p:nvPr/>
        </p:nvSpPr>
        <p:spPr>
          <a:xfrm>
            <a:off x="3048000" y="1524000"/>
            <a:ext cx="2720232" cy="369332"/>
          </a:xfrm>
          <a:prstGeom prst="rect">
            <a:avLst/>
          </a:prstGeom>
          <a:noFill/>
        </p:spPr>
        <p:txBody>
          <a:bodyPr wrap="none" rtlCol="0">
            <a:spAutoFit/>
          </a:bodyPr>
          <a:lstStyle/>
          <a:p>
            <a:r>
              <a:rPr lang="en-US" dirty="0" smtClean="0">
                <a:latin typeface="Calibri" pitchFamily="34" charset="0"/>
                <a:cs typeface="Calibri" pitchFamily="34" charset="0"/>
              </a:rPr>
              <a:t>Initial carrier and code rate</a:t>
            </a:r>
            <a:endParaRPr lang="en-US" dirty="0">
              <a:latin typeface="Calibri" pitchFamily="34" charset="0"/>
              <a:cs typeface="Calibri" pitchFamily="34" charset="0"/>
            </a:endParaRPr>
          </a:p>
        </p:txBody>
      </p:sp>
      <p:sp>
        <p:nvSpPr>
          <p:cNvPr id="22" name="TextBox 21"/>
          <p:cNvSpPr txBox="1"/>
          <p:nvPr/>
        </p:nvSpPr>
        <p:spPr>
          <a:xfrm>
            <a:off x="5105400" y="2554069"/>
            <a:ext cx="1260473" cy="646331"/>
          </a:xfrm>
          <a:prstGeom prst="rect">
            <a:avLst/>
          </a:prstGeom>
          <a:noFill/>
        </p:spPr>
        <p:txBody>
          <a:bodyPr wrap="none" rtlCol="0">
            <a:spAutoFit/>
          </a:bodyPr>
          <a:lstStyle/>
          <a:p>
            <a:r>
              <a:rPr lang="en-US" dirty="0" smtClean="0">
                <a:latin typeface="Calibri" pitchFamily="34" charset="0"/>
                <a:cs typeface="Calibri" pitchFamily="34" charset="0"/>
              </a:rPr>
              <a:t>Track signal</a:t>
            </a:r>
          </a:p>
          <a:p>
            <a:r>
              <a:rPr lang="en-US" dirty="0" err="1" smtClean="0">
                <a:latin typeface="Calibri" pitchFamily="34" charset="0"/>
                <a:cs typeface="Calibri" pitchFamily="34" charset="0"/>
              </a:rPr>
              <a:t>Nav</a:t>
            </a:r>
            <a:r>
              <a:rPr lang="en-US" dirty="0" smtClean="0">
                <a:latin typeface="Calibri" pitchFamily="34" charset="0"/>
                <a:cs typeface="Calibri" pitchFamily="34" charset="0"/>
              </a:rPr>
              <a:t> bits</a:t>
            </a:r>
            <a:endParaRPr lang="en-US" dirty="0">
              <a:latin typeface="Calibri" pitchFamily="34" charset="0"/>
              <a:cs typeface="Calibri" pitchFamily="34" charset="0"/>
            </a:endParaRPr>
          </a:p>
        </p:txBody>
      </p:sp>
      <p:cxnSp>
        <p:nvCxnSpPr>
          <p:cNvPr id="24" name="Straight Arrow Connector 23"/>
          <p:cNvCxnSpPr/>
          <p:nvPr/>
        </p:nvCxnSpPr>
        <p:spPr bwMode="auto">
          <a:xfrm>
            <a:off x="8763000" y="556260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5" name="TextBox 24"/>
          <p:cNvSpPr txBox="1"/>
          <p:nvPr/>
        </p:nvSpPr>
        <p:spPr>
          <a:xfrm>
            <a:off x="6429859" y="6084222"/>
            <a:ext cx="2714141"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Position, Velocity and Time</a:t>
            </a:r>
            <a:endParaRPr lang="en-US" dirty="0">
              <a:solidFill>
                <a:schemeClr val="bg1">
                  <a:lumMod val="85000"/>
                </a:schemeClr>
              </a:solidFill>
              <a:latin typeface="Calibri" pitchFamily="34" charset="0"/>
              <a:cs typeface="Calibri" pitchFamily="34" charset="0"/>
            </a:endParaRPr>
          </a:p>
        </p:txBody>
      </p:sp>
      <p:sp>
        <p:nvSpPr>
          <p:cNvPr id="26" name="TextBox 25"/>
          <p:cNvSpPr txBox="1"/>
          <p:nvPr/>
        </p:nvSpPr>
        <p:spPr>
          <a:xfrm>
            <a:off x="6926580" y="3798570"/>
            <a:ext cx="2148665"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Decode </a:t>
            </a:r>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message</a:t>
            </a:r>
            <a:endParaRPr lang="en-US" dirty="0">
              <a:solidFill>
                <a:schemeClr val="bg1">
                  <a:lumMod val="85000"/>
                </a:schemeClr>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Tracking</a:t>
            </a:r>
            <a:endParaRPr lang="en-US" sz="2800" b="1" dirty="0">
              <a:solidFill>
                <a:schemeClr val="tx1"/>
              </a:solidFill>
              <a:cs typeface="Calibri" pitchFamily="34" charset="0"/>
            </a:endParaRPr>
          </a:p>
        </p:txBody>
      </p:sp>
      <p:sp>
        <p:nvSpPr>
          <p:cNvPr id="8" name="Content Placeholder 5"/>
          <p:cNvSpPr>
            <a:spLocks noGrp="1"/>
          </p:cNvSpPr>
          <p:nvPr>
            <p:ph idx="1"/>
          </p:nvPr>
        </p:nvSpPr>
        <p:spPr>
          <a:xfrm>
            <a:off x="685800" y="1524000"/>
            <a:ext cx="7772400" cy="4419600"/>
          </a:xfrm>
        </p:spPr>
        <p:txBody>
          <a:bodyPr/>
          <a:lstStyle/>
          <a:p>
            <a:r>
              <a:rPr lang="en-US" dirty="0" smtClean="0"/>
              <a:t>Update period 1ms</a:t>
            </a:r>
          </a:p>
          <a:p>
            <a:endParaRPr lang="en-US" dirty="0" smtClean="0"/>
          </a:p>
          <a:p>
            <a:r>
              <a:rPr lang="en-US" dirty="0" smtClean="0"/>
              <a:t>Adjust carrier frequency and code rate</a:t>
            </a:r>
          </a:p>
          <a:p>
            <a:pPr>
              <a:buNone/>
            </a:pPr>
            <a:endParaRPr lang="en-US" dirty="0" smtClean="0"/>
          </a:p>
          <a:p>
            <a:r>
              <a:rPr lang="en-US" dirty="0" smtClean="0"/>
              <a:t>Decode bits</a:t>
            </a:r>
            <a:endParaRPr lang="en-US" dirty="0"/>
          </a:p>
        </p:txBody>
      </p:sp>
      <p:grpSp>
        <p:nvGrpSpPr>
          <p:cNvPr id="20" name="Group 19"/>
          <p:cNvGrpSpPr/>
          <p:nvPr/>
        </p:nvGrpSpPr>
        <p:grpSpPr>
          <a:xfrm>
            <a:off x="6019800" y="4114800"/>
            <a:ext cx="2171700" cy="1828800"/>
            <a:chOff x="6591300" y="1828800"/>
            <a:chExt cx="2171700" cy="1828800"/>
          </a:xfrm>
        </p:grpSpPr>
        <p:cxnSp>
          <p:nvCxnSpPr>
            <p:cNvPr id="9" name="Straight Arrow Connector 8"/>
            <p:cNvCxnSpPr/>
            <p:nvPr/>
          </p:nvCxnSpPr>
          <p:spPr bwMode="auto">
            <a:xfrm flipV="1">
              <a:off x="6705600" y="1828800"/>
              <a:ext cx="0" cy="1828800"/>
            </a:xfrm>
            <a:prstGeom prst="straightConnector1">
              <a:avLst/>
            </a:prstGeom>
            <a:solidFill>
              <a:schemeClr val="accent1"/>
            </a:solidFill>
            <a:ln w="38100" cap="flat" cmpd="sng" algn="ctr">
              <a:solidFill>
                <a:schemeClr val="bg2">
                  <a:lumMod val="75000"/>
                </a:schemeClr>
              </a:solidFill>
              <a:prstDash val="solid"/>
              <a:round/>
              <a:headEnd type="none" w="med" len="med"/>
              <a:tailEnd type="arrow"/>
            </a:ln>
            <a:effectLst/>
          </p:spPr>
        </p:cxnSp>
        <p:cxnSp>
          <p:nvCxnSpPr>
            <p:cNvPr id="10" name="Straight Arrow Connector 9"/>
            <p:cNvCxnSpPr/>
            <p:nvPr/>
          </p:nvCxnSpPr>
          <p:spPr bwMode="auto">
            <a:xfrm>
              <a:off x="6591300" y="3543300"/>
              <a:ext cx="2171700" cy="1758"/>
            </a:xfrm>
            <a:prstGeom prst="straightConnector1">
              <a:avLst/>
            </a:prstGeom>
            <a:solidFill>
              <a:schemeClr val="accent1"/>
            </a:solidFill>
            <a:ln w="38100" cap="flat" cmpd="sng" algn="ctr">
              <a:solidFill>
                <a:schemeClr val="bg2">
                  <a:lumMod val="75000"/>
                </a:schemeClr>
              </a:solidFill>
              <a:prstDash val="solid"/>
              <a:round/>
              <a:headEnd type="none" w="med" len="med"/>
              <a:tailEnd type="arrow"/>
            </a:ln>
            <a:effectLst/>
          </p:spPr>
        </p:cxnSp>
        <p:sp>
          <p:nvSpPr>
            <p:cNvPr id="15" name="Rectangle 14"/>
            <p:cNvSpPr/>
            <p:nvPr/>
          </p:nvSpPr>
          <p:spPr bwMode="auto">
            <a:xfrm>
              <a:off x="7016766" y="2138289"/>
              <a:ext cx="1316002" cy="140676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9525" cap="flat" cmpd="sng" algn="ctr">
              <a:solidFill>
                <a:schemeClr val="tx1"/>
              </a:solidFill>
              <a:prstDash val="solid"/>
              <a:round/>
              <a:headEnd type="none" w="med" len="med"/>
              <a:tailEnd type="none" w="med" len="med"/>
            </a:ln>
            <a:effectLst>
              <a:glow rad="2286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16" name="Straight Arrow Connector 15"/>
            <p:cNvCxnSpPr>
              <a:stCxn id="15" idx="1"/>
              <a:endCxn id="15" idx="3"/>
            </p:cNvCxnSpPr>
            <p:nvPr/>
          </p:nvCxnSpPr>
          <p:spPr bwMode="auto">
            <a:xfrm>
              <a:off x="7016766" y="2841674"/>
              <a:ext cx="1316002" cy="0"/>
            </a:xfrm>
            <a:prstGeom prst="straightConnector1">
              <a:avLst/>
            </a:prstGeom>
            <a:solidFill>
              <a:schemeClr val="accent1"/>
            </a:solidFill>
            <a:ln w="76200" cap="flat" cmpd="sng" algn="ctr">
              <a:solidFill>
                <a:srgbClr val="0033CC"/>
              </a:solidFill>
              <a:prstDash val="solid"/>
              <a:round/>
              <a:headEnd type="arrow"/>
              <a:tailEnd type="arrow"/>
            </a:ln>
            <a:effectLst/>
          </p:spPr>
        </p:cxnSp>
        <p:cxnSp>
          <p:nvCxnSpPr>
            <p:cNvPr id="17" name="Straight Arrow Connector 16"/>
            <p:cNvCxnSpPr>
              <a:stCxn id="15" idx="2"/>
              <a:endCxn id="15" idx="0"/>
            </p:cNvCxnSpPr>
            <p:nvPr/>
          </p:nvCxnSpPr>
          <p:spPr bwMode="auto">
            <a:xfrm flipV="1">
              <a:off x="7674768" y="2138289"/>
              <a:ext cx="0" cy="1406769"/>
            </a:xfrm>
            <a:prstGeom prst="straightConnector1">
              <a:avLst/>
            </a:prstGeom>
            <a:solidFill>
              <a:schemeClr val="accent1"/>
            </a:solidFill>
            <a:ln w="76200" cap="flat" cmpd="sng" algn="ctr">
              <a:solidFill>
                <a:srgbClr val="A50021"/>
              </a:solidFill>
              <a:prstDash val="solid"/>
              <a:round/>
              <a:headEnd type="arrow"/>
              <a:tailEnd type="arrow"/>
            </a:ln>
            <a:effectLst/>
          </p:spPr>
        </p:cxnSp>
      </p:gr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Code Discriminator</a:t>
            </a:r>
            <a:endParaRPr lang="en-US" sz="2800" b="1" dirty="0">
              <a:solidFill>
                <a:schemeClr val="tx1"/>
              </a:solidFill>
              <a:cs typeface="Calibri" pitchFamily="34" charset="0"/>
            </a:endParaRPr>
          </a:p>
        </p:txBody>
      </p:sp>
      <p:pic>
        <p:nvPicPr>
          <p:cNvPr id="18" name="Picture 4"/>
          <p:cNvPicPr>
            <a:picLocks noChangeAspect="1" noChangeArrowheads="1"/>
          </p:cNvPicPr>
          <p:nvPr/>
        </p:nvPicPr>
        <p:blipFill>
          <a:blip r:embed="rId2" cstate="print"/>
          <a:srcRect/>
          <a:stretch>
            <a:fillRect/>
          </a:stretch>
        </p:blipFill>
        <p:spPr bwMode="auto">
          <a:xfrm>
            <a:off x="914400" y="2827338"/>
            <a:ext cx="7315200" cy="3344862"/>
          </a:xfrm>
          <a:prstGeom prst="rect">
            <a:avLst/>
          </a:prstGeom>
          <a:noFill/>
        </p:spPr>
      </p:pic>
      <p:sp>
        <p:nvSpPr>
          <p:cNvPr id="19" name="Text Box 8"/>
          <p:cNvSpPr txBox="1">
            <a:spLocks noChangeArrowheads="1"/>
          </p:cNvSpPr>
          <p:nvPr/>
        </p:nvSpPr>
        <p:spPr bwMode="auto">
          <a:xfrm>
            <a:off x="381000" y="1447800"/>
            <a:ext cx="8077200" cy="581025"/>
          </a:xfrm>
          <a:prstGeom prst="rect">
            <a:avLst/>
          </a:prstGeom>
          <a:noFill/>
          <a:ln w="9525">
            <a:noFill/>
            <a:miter lim="800000"/>
            <a:headEnd/>
            <a:tailEnd/>
          </a:ln>
          <a:effectLst/>
        </p:spPr>
        <p:txBody>
          <a:bodyPr>
            <a:spAutoFit/>
          </a:bodyPr>
          <a:lstStyle/>
          <a:p>
            <a:r>
              <a:rPr lang="en-US" sz="1600" dirty="0">
                <a:latin typeface="Calibri" pitchFamily="34" charset="0"/>
              </a:rPr>
              <a:t>When the internally generated and incoming CDMA codes are aligned, there is a peak in the correlation of both signals </a:t>
            </a:r>
            <a:endParaRPr lang="en-US" sz="1200" dirty="0">
              <a:latin typeface="Calibri" pitchFamily="34" charset="0"/>
            </a:endParaRPr>
          </a:p>
        </p:txBody>
      </p:sp>
      <p:sp>
        <p:nvSpPr>
          <p:cNvPr id="20" name="Rectangle 12"/>
          <p:cNvSpPr>
            <a:spLocks noChangeArrowheads="1"/>
          </p:cNvSpPr>
          <p:nvPr/>
        </p:nvSpPr>
        <p:spPr bwMode="auto">
          <a:xfrm>
            <a:off x="152400" y="1808163"/>
            <a:ext cx="7620000" cy="523220"/>
          </a:xfrm>
          <a:prstGeom prst="rect">
            <a:avLst/>
          </a:prstGeom>
          <a:noFill/>
          <a:ln w="9525">
            <a:noFill/>
            <a:miter lim="800000"/>
            <a:headEnd/>
            <a:tailEnd/>
          </a:ln>
          <a:effectLst/>
        </p:spPr>
        <p:txBody>
          <a:bodyPr>
            <a:spAutoFit/>
          </a:bodyPr>
          <a:lstStyle/>
          <a:p>
            <a:endParaRPr lang="en-US" sz="1400" dirty="0">
              <a:latin typeface="Calibri" pitchFamily="34" charset="0"/>
            </a:endParaRPr>
          </a:p>
          <a:p>
            <a:pPr lvl="1">
              <a:buClr>
                <a:schemeClr val="folHlink"/>
              </a:buClr>
              <a:buSzPct val="75000"/>
              <a:buFont typeface="Wingdings" pitchFamily="2" charset="2"/>
              <a:buChar char="§"/>
            </a:pPr>
            <a:r>
              <a:rPr lang="en-US" sz="1400" dirty="0">
                <a:latin typeface="Calibri" pitchFamily="34" charset="0"/>
              </a:rPr>
              <a:t> The correlation is computed at 3 points, early, prompt and late </a:t>
            </a:r>
          </a:p>
        </p:txBody>
      </p:sp>
      <p:sp>
        <p:nvSpPr>
          <p:cNvPr id="21" name="Rectangle 13"/>
          <p:cNvSpPr>
            <a:spLocks noChangeArrowheads="1"/>
          </p:cNvSpPr>
          <p:nvPr/>
        </p:nvSpPr>
        <p:spPr bwMode="auto">
          <a:xfrm>
            <a:off x="152400" y="1809750"/>
            <a:ext cx="8839200" cy="800219"/>
          </a:xfrm>
          <a:prstGeom prst="rect">
            <a:avLst/>
          </a:prstGeom>
          <a:noFill/>
          <a:ln w="9525">
            <a:noFill/>
            <a:miter lim="800000"/>
            <a:headEnd/>
            <a:tailEnd/>
          </a:ln>
          <a:effectLst/>
        </p:spPr>
        <p:txBody>
          <a:bodyPr wrap="square">
            <a:spAutoFit/>
          </a:bodyPr>
          <a:lstStyle/>
          <a:p>
            <a:endParaRPr lang="en-US" sz="1600" dirty="0">
              <a:latin typeface="Calibri" pitchFamily="34" charset="0"/>
            </a:endParaRPr>
          </a:p>
          <a:p>
            <a:pPr lvl="1">
              <a:buClr>
                <a:schemeClr val="folHlink"/>
              </a:buClr>
              <a:buSzPct val="75000"/>
              <a:buFont typeface="Wingdings" pitchFamily="2" charset="2"/>
              <a:buNone/>
            </a:pPr>
            <a:endParaRPr lang="en-US" sz="1600" dirty="0">
              <a:latin typeface="Calibri" pitchFamily="34" charset="0"/>
            </a:endParaRPr>
          </a:p>
          <a:p>
            <a:pPr lvl="1">
              <a:buClr>
                <a:schemeClr val="folHlink"/>
              </a:buClr>
              <a:buSzPct val="75000"/>
              <a:buFont typeface="Wingdings" pitchFamily="2" charset="2"/>
              <a:buChar char="§"/>
            </a:pPr>
            <a:r>
              <a:rPr lang="en-US" sz="1400" dirty="0">
                <a:latin typeface="Calibri" pitchFamily="34" charset="0"/>
              </a:rPr>
              <a:t> These values are used then used in the discriminator to advance or delay the internally generated code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Receiver</a:t>
            </a:r>
            <a:endParaRPr lang="en-US" sz="2800" b="1" dirty="0">
              <a:solidFill>
                <a:schemeClr val="tx1"/>
              </a:solidFill>
              <a:cs typeface="Calibri" pitchFamily="34" charset="0"/>
            </a:endParaRPr>
          </a:p>
        </p:txBody>
      </p:sp>
      <p:sp>
        <p:nvSpPr>
          <p:cNvPr id="5" name="TextBox 4"/>
          <p:cNvSpPr txBox="1"/>
          <p:nvPr/>
        </p:nvSpPr>
        <p:spPr>
          <a:xfrm>
            <a:off x="838200" y="1482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Acquisition</a:t>
            </a:r>
            <a:endParaRPr lang="en-US" sz="2800" dirty="0">
              <a:latin typeface="Calibri" pitchFamily="34" charset="0"/>
              <a:cs typeface="Calibri" pitchFamily="34" charset="0"/>
            </a:endParaRPr>
          </a:p>
        </p:txBody>
      </p:sp>
      <p:sp>
        <p:nvSpPr>
          <p:cNvPr id="7" name="TextBox 6"/>
          <p:cNvSpPr txBox="1"/>
          <p:nvPr/>
        </p:nvSpPr>
        <p:spPr>
          <a:xfrm>
            <a:off x="2819400" y="2625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Tracking</a:t>
            </a:r>
            <a:endParaRPr lang="en-US" sz="2800" dirty="0">
              <a:latin typeface="Calibri" pitchFamily="34" charset="0"/>
              <a:cs typeface="Calibri" pitchFamily="34" charset="0"/>
            </a:endParaRPr>
          </a:p>
        </p:txBody>
      </p:sp>
      <p:sp>
        <p:nvSpPr>
          <p:cNvPr id="8" name="TextBox 7"/>
          <p:cNvSpPr txBox="1"/>
          <p:nvPr/>
        </p:nvSpPr>
        <p:spPr>
          <a:xfrm>
            <a:off x="4800600" y="3768970"/>
            <a:ext cx="1981200" cy="523220"/>
          </a:xfrm>
          <a:prstGeom prst="rect">
            <a:avLst/>
          </a:prstGeom>
          <a:solidFill>
            <a:schemeClr val="accent6"/>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Decoding</a:t>
            </a:r>
            <a:endParaRPr lang="en-US" sz="2800" dirty="0">
              <a:latin typeface="Calibri" pitchFamily="34" charset="0"/>
              <a:cs typeface="Calibri" pitchFamily="34" charset="0"/>
            </a:endParaRPr>
          </a:p>
        </p:txBody>
      </p:sp>
      <p:sp>
        <p:nvSpPr>
          <p:cNvPr id="9" name="TextBox 8"/>
          <p:cNvSpPr txBox="1"/>
          <p:nvPr/>
        </p:nvSpPr>
        <p:spPr>
          <a:xfrm>
            <a:off x="6781800" y="4923638"/>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PVT</a:t>
            </a:r>
            <a:endParaRPr lang="en-US" sz="2800" dirty="0">
              <a:latin typeface="Calibri" pitchFamily="34" charset="0"/>
              <a:cs typeface="Calibri" pitchFamily="34" charset="0"/>
            </a:endParaRPr>
          </a:p>
        </p:txBody>
      </p:sp>
      <p:cxnSp>
        <p:nvCxnSpPr>
          <p:cNvPr id="14" name="Straight Arrow Connector 13"/>
          <p:cNvCxnSpPr/>
          <p:nvPr/>
        </p:nvCxnSpPr>
        <p:spPr bwMode="auto">
          <a:xfrm>
            <a:off x="2819400" y="209257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19" name="Straight Arrow Connector 18"/>
          <p:cNvCxnSpPr/>
          <p:nvPr/>
        </p:nvCxnSpPr>
        <p:spPr bwMode="auto">
          <a:xfrm>
            <a:off x="4800600" y="324729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20" name="Straight Arrow Connector 19"/>
          <p:cNvCxnSpPr/>
          <p:nvPr/>
        </p:nvCxnSpPr>
        <p:spPr bwMode="auto">
          <a:xfrm>
            <a:off x="6781800" y="435512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1" name="TextBox 20"/>
          <p:cNvSpPr txBox="1"/>
          <p:nvPr/>
        </p:nvSpPr>
        <p:spPr>
          <a:xfrm>
            <a:off x="3048000" y="1524000"/>
            <a:ext cx="2720232"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Initial carrier and code rate</a:t>
            </a:r>
            <a:endParaRPr lang="en-US" dirty="0">
              <a:solidFill>
                <a:schemeClr val="bg1">
                  <a:lumMod val="85000"/>
                </a:schemeClr>
              </a:solidFill>
              <a:latin typeface="Calibri" pitchFamily="34" charset="0"/>
              <a:cs typeface="Calibri" pitchFamily="34" charset="0"/>
            </a:endParaRPr>
          </a:p>
        </p:txBody>
      </p:sp>
      <p:sp>
        <p:nvSpPr>
          <p:cNvPr id="22" name="TextBox 21"/>
          <p:cNvSpPr txBox="1"/>
          <p:nvPr/>
        </p:nvSpPr>
        <p:spPr>
          <a:xfrm>
            <a:off x="5105400" y="2554069"/>
            <a:ext cx="1260473" cy="646331"/>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Track signal</a:t>
            </a:r>
          </a:p>
          <a:p>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bits</a:t>
            </a:r>
            <a:endParaRPr lang="en-US" dirty="0">
              <a:solidFill>
                <a:schemeClr val="bg1">
                  <a:lumMod val="85000"/>
                </a:schemeClr>
              </a:solidFill>
              <a:latin typeface="Calibri" pitchFamily="34" charset="0"/>
              <a:cs typeface="Calibri" pitchFamily="34" charset="0"/>
            </a:endParaRPr>
          </a:p>
        </p:txBody>
      </p:sp>
      <p:cxnSp>
        <p:nvCxnSpPr>
          <p:cNvPr id="24" name="Straight Arrow Connector 23"/>
          <p:cNvCxnSpPr/>
          <p:nvPr/>
        </p:nvCxnSpPr>
        <p:spPr bwMode="auto">
          <a:xfrm>
            <a:off x="8763000" y="556260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5" name="TextBox 24"/>
          <p:cNvSpPr txBox="1"/>
          <p:nvPr/>
        </p:nvSpPr>
        <p:spPr>
          <a:xfrm>
            <a:off x="6429859" y="6084222"/>
            <a:ext cx="2714141"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Position, Velocity and Time</a:t>
            </a:r>
            <a:endParaRPr lang="en-US" dirty="0">
              <a:solidFill>
                <a:schemeClr val="bg1">
                  <a:lumMod val="85000"/>
                </a:schemeClr>
              </a:solidFill>
              <a:latin typeface="Calibri" pitchFamily="34" charset="0"/>
              <a:cs typeface="Calibri" pitchFamily="34" charset="0"/>
            </a:endParaRPr>
          </a:p>
        </p:txBody>
      </p:sp>
      <p:sp>
        <p:nvSpPr>
          <p:cNvPr id="26" name="TextBox 25"/>
          <p:cNvSpPr txBox="1"/>
          <p:nvPr/>
        </p:nvSpPr>
        <p:spPr>
          <a:xfrm>
            <a:off x="6926580" y="3798570"/>
            <a:ext cx="2148665" cy="369332"/>
          </a:xfrm>
          <a:prstGeom prst="rect">
            <a:avLst/>
          </a:prstGeom>
          <a:noFill/>
        </p:spPr>
        <p:txBody>
          <a:bodyPr wrap="none" rtlCol="0">
            <a:spAutoFit/>
          </a:bodyPr>
          <a:lstStyle/>
          <a:p>
            <a:r>
              <a:rPr lang="en-US" dirty="0" smtClean="0">
                <a:latin typeface="Calibri" pitchFamily="34" charset="0"/>
                <a:cs typeface="Calibri" pitchFamily="34" charset="0"/>
              </a:rPr>
              <a:t>Decode </a:t>
            </a:r>
            <a:r>
              <a:rPr lang="en-US" dirty="0" err="1" smtClean="0">
                <a:latin typeface="Calibri" pitchFamily="34" charset="0"/>
                <a:cs typeface="Calibri" pitchFamily="34" charset="0"/>
              </a:rPr>
              <a:t>nav</a:t>
            </a:r>
            <a:r>
              <a:rPr lang="en-US" dirty="0" smtClean="0">
                <a:latin typeface="Calibri" pitchFamily="34" charset="0"/>
                <a:cs typeface="Calibri" pitchFamily="34" charset="0"/>
              </a:rPr>
              <a:t> message</a:t>
            </a:r>
            <a:endParaRPr lang="en-US"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Decoder</a:t>
            </a:r>
            <a:endParaRPr lang="en-US" sz="2800" b="1" dirty="0">
              <a:solidFill>
                <a:schemeClr val="tx1"/>
              </a:solidFill>
              <a:cs typeface="Calibri" pitchFamily="34" charset="0"/>
            </a:endParaRPr>
          </a:p>
        </p:txBody>
      </p:sp>
      <p:pic>
        <p:nvPicPr>
          <p:cNvPr id="5" name="Picture 28"/>
          <p:cNvPicPr>
            <a:picLocks noChangeAspect="1" noChangeArrowheads="1"/>
          </p:cNvPicPr>
          <p:nvPr/>
        </p:nvPicPr>
        <p:blipFill>
          <a:blip r:embed="rId2" cstate="print"/>
          <a:srcRect/>
          <a:stretch>
            <a:fillRect/>
          </a:stretch>
        </p:blipFill>
        <p:spPr bwMode="auto">
          <a:xfrm>
            <a:off x="228600" y="1295400"/>
            <a:ext cx="8726922" cy="4953000"/>
          </a:xfrm>
          <a:prstGeom prst="rect">
            <a:avLst/>
          </a:prstGeom>
          <a:noFill/>
          <a:ln w="9525">
            <a:noFill/>
            <a:miter lim="800000"/>
            <a:headEnd/>
            <a:tailEnd/>
          </a:ln>
        </p:spPr>
      </p:pic>
      <p:sp>
        <p:nvSpPr>
          <p:cNvPr id="11" name="Oval 10"/>
          <p:cNvSpPr/>
          <p:nvPr/>
        </p:nvSpPr>
        <p:spPr bwMode="auto">
          <a:xfrm>
            <a:off x="6311900" y="1587500"/>
            <a:ext cx="1447800" cy="6096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Receiver</a:t>
            </a:r>
            <a:endParaRPr lang="en-US" sz="2800" b="1" dirty="0">
              <a:solidFill>
                <a:schemeClr val="tx1"/>
              </a:solidFill>
              <a:cs typeface="Calibri" pitchFamily="34" charset="0"/>
            </a:endParaRPr>
          </a:p>
        </p:txBody>
      </p:sp>
      <p:sp>
        <p:nvSpPr>
          <p:cNvPr id="5" name="TextBox 4"/>
          <p:cNvSpPr txBox="1"/>
          <p:nvPr/>
        </p:nvSpPr>
        <p:spPr>
          <a:xfrm>
            <a:off x="838200" y="1482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Acquisition</a:t>
            </a:r>
            <a:endParaRPr lang="en-US" sz="2800" dirty="0">
              <a:latin typeface="Calibri" pitchFamily="34" charset="0"/>
              <a:cs typeface="Calibri" pitchFamily="34" charset="0"/>
            </a:endParaRPr>
          </a:p>
        </p:txBody>
      </p:sp>
      <p:sp>
        <p:nvSpPr>
          <p:cNvPr id="7" name="TextBox 6"/>
          <p:cNvSpPr txBox="1"/>
          <p:nvPr/>
        </p:nvSpPr>
        <p:spPr>
          <a:xfrm>
            <a:off x="2819400" y="2625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Tracking</a:t>
            </a:r>
            <a:endParaRPr lang="en-US" sz="2800" dirty="0">
              <a:latin typeface="Calibri" pitchFamily="34" charset="0"/>
              <a:cs typeface="Calibri" pitchFamily="34" charset="0"/>
            </a:endParaRPr>
          </a:p>
        </p:txBody>
      </p:sp>
      <p:sp>
        <p:nvSpPr>
          <p:cNvPr id="8" name="TextBox 7"/>
          <p:cNvSpPr txBox="1"/>
          <p:nvPr/>
        </p:nvSpPr>
        <p:spPr>
          <a:xfrm>
            <a:off x="4800600" y="3768970"/>
            <a:ext cx="1981200" cy="523220"/>
          </a:xfrm>
          <a:prstGeom prst="rect">
            <a:avLst/>
          </a:prstGeom>
          <a:solidFill>
            <a:srgbClr val="6699FF"/>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Decoding</a:t>
            </a:r>
            <a:endParaRPr lang="en-US" sz="2800" dirty="0">
              <a:latin typeface="Calibri" pitchFamily="34" charset="0"/>
              <a:cs typeface="Calibri" pitchFamily="34" charset="0"/>
            </a:endParaRPr>
          </a:p>
        </p:txBody>
      </p:sp>
      <p:sp>
        <p:nvSpPr>
          <p:cNvPr id="9" name="TextBox 8"/>
          <p:cNvSpPr txBox="1"/>
          <p:nvPr/>
        </p:nvSpPr>
        <p:spPr>
          <a:xfrm>
            <a:off x="6781800" y="4923638"/>
            <a:ext cx="1981200" cy="523220"/>
          </a:xfrm>
          <a:prstGeom prst="rect">
            <a:avLst/>
          </a:prstGeom>
          <a:solidFill>
            <a:schemeClr val="accent6"/>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800" dirty="0" smtClean="0">
                <a:latin typeface="Calibri" pitchFamily="34" charset="0"/>
                <a:cs typeface="Calibri" pitchFamily="34" charset="0"/>
              </a:rPr>
              <a:t>PVT</a:t>
            </a:r>
            <a:endParaRPr lang="en-US" sz="2800" dirty="0">
              <a:latin typeface="Calibri" pitchFamily="34" charset="0"/>
              <a:cs typeface="Calibri" pitchFamily="34" charset="0"/>
            </a:endParaRPr>
          </a:p>
        </p:txBody>
      </p:sp>
      <p:cxnSp>
        <p:nvCxnSpPr>
          <p:cNvPr id="14" name="Straight Arrow Connector 13"/>
          <p:cNvCxnSpPr/>
          <p:nvPr/>
        </p:nvCxnSpPr>
        <p:spPr bwMode="auto">
          <a:xfrm>
            <a:off x="2819400" y="2092570"/>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19" name="Straight Arrow Connector 18"/>
          <p:cNvCxnSpPr/>
          <p:nvPr/>
        </p:nvCxnSpPr>
        <p:spPr bwMode="auto">
          <a:xfrm>
            <a:off x="4800600" y="324729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cxnSp>
        <p:nvCxnSpPr>
          <p:cNvPr id="20" name="Straight Arrow Connector 19"/>
          <p:cNvCxnSpPr/>
          <p:nvPr/>
        </p:nvCxnSpPr>
        <p:spPr bwMode="auto">
          <a:xfrm>
            <a:off x="6781800" y="4355123"/>
            <a:ext cx="0" cy="445477"/>
          </a:xfrm>
          <a:prstGeom prst="straightConnector1">
            <a:avLst/>
          </a:prstGeom>
          <a:solidFill>
            <a:schemeClr val="accent1"/>
          </a:solidFill>
          <a:ln w="28575" cap="flat" cmpd="sng" algn="ctr">
            <a:solidFill>
              <a:schemeClr val="bg1">
                <a:lumMod val="85000"/>
              </a:schemeClr>
            </a:solidFill>
            <a:prstDash val="solid"/>
            <a:round/>
            <a:headEnd type="none" w="med" len="med"/>
            <a:tailEnd type="triangle" w="med" len="med"/>
          </a:ln>
          <a:effectLst/>
        </p:spPr>
      </p:cxnSp>
      <p:sp>
        <p:nvSpPr>
          <p:cNvPr id="21" name="TextBox 20"/>
          <p:cNvSpPr txBox="1"/>
          <p:nvPr/>
        </p:nvSpPr>
        <p:spPr>
          <a:xfrm>
            <a:off x="3048000" y="1524000"/>
            <a:ext cx="2720232"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Initial carrier and code rate</a:t>
            </a:r>
            <a:endParaRPr lang="en-US" dirty="0">
              <a:solidFill>
                <a:schemeClr val="bg1">
                  <a:lumMod val="85000"/>
                </a:schemeClr>
              </a:solidFill>
              <a:latin typeface="Calibri" pitchFamily="34" charset="0"/>
              <a:cs typeface="Calibri" pitchFamily="34" charset="0"/>
            </a:endParaRPr>
          </a:p>
        </p:txBody>
      </p:sp>
      <p:sp>
        <p:nvSpPr>
          <p:cNvPr id="22" name="TextBox 21"/>
          <p:cNvSpPr txBox="1"/>
          <p:nvPr/>
        </p:nvSpPr>
        <p:spPr>
          <a:xfrm>
            <a:off x="5105400" y="2554069"/>
            <a:ext cx="1260473" cy="646331"/>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Track signal</a:t>
            </a:r>
          </a:p>
          <a:p>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bits</a:t>
            </a:r>
            <a:endParaRPr lang="en-US" dirty="0">
              <a:solidFill>
                <a:schemeClr val="bg1">
                  <a:lumMod val="85000"/>
                </a:schemeClr>
              </a:solidFill>
              <a:latin typeface="Calibri" pitchFamily="34" charset="0"/>
              <a:cs typeface="Calibri" pitchFamily="34" charset="0"/>
            </a:endParaRPr>
          </a:p>
        </p:txBody>
      </p:sp>
      <p:cxnSp>
        <p:nvCxnSpPr>
          <p:cNvPr id="24" name="Straight Arrow Connector 23"/>
          <p:cNvCxnSpPr/>
          <p:nvPr/>
        </p:nvCxnSpPr>
        <p:spPr bwMode="auto">
          <a:xfrm>
            <a:off x="8763000" y="5562600"/>
            <a:ext cx="0" cy="445477"/>
          </a:xfrm>
          <a:prstGeom prst="straightConnector1">
            <a:avLst/>
          </a:prstGeom>
          <a:solidFill>
            <a:schemeClr val="accent1"/>
          </a:solidFill>
          <a:ln w="28575" cap="flat" cmpd="sng" algn="ctr">
            <a:solidFill>
              <a:schemeClr val="bg2"/>
            </a:solidFill>
            <a:prstDash val="solid"/>
            <a:round/>
            <a:headEnd type="none" w="med" len="med"/>
            <a:tailEnd type="triangle" w="med" len="med"/>
          </a:ln>
          <a:effectLst/>
        </p:spPr>
      </p:cxnSp>
      <p:sp>
        <p:nvSpPr>
          <p:cNvPr id="25" name="TextBox 24"/>
          <p:cNvSpPr txBox="1"/>
          <p:nvPr/>
        </p:nvSpPr>
        <p:spPr>
          <a:xfrm>
            <a:off x="6429859" y="6084222"/>
            <a:ext cx="2714141" cy="369332"/>
          </a:xfrm>
          <a:prstGeom prst="rect">
            <a:avLst/>
          </a:prstGeom>
          <a:noFill/>
        </p:spPr>
        <p:txBody>
          <a:bodyPr wrap="none" rtlCol="0">
            <a:spAutoFit/>
          </a:bodyPr>
          <a:lstStyle/>
          <a:p>
            <a:r>
              <a:rPr lang="en-US" dirty="0" smtClean="0">
                <a:latin typeface="Calibri" pitchFamily="34" charset="0"/>
                <a:cs typeface="Calibri" pitchFamily="34" charset="0"/>
              </a:rPr>
              <a:t>Position, Velocity and Time</a:t>
            </a:r>
            <a:endParaRPr lang="en-US" dirty="0">
              <a:latin typeface="Calibri" pitchFamily="34" charset="0"/>
              <a:cs typeface="Calibri" pitchFamily="34" charset="0"/>
            </a:endParaRPr>
          </a:p>
        </p:txBody>
      </p:sp>
      <p:sp>
        <p:nvSpPr>
          <p:cNvPr id="26" name="TextBox 25"/>
          <p:cNvSpPr txBox="1"/>
          <p:nvPr/>
        </p:nvSpPr>
        <p:spPr>
          <a:xfrm>
            <a:off x="6926580" y="3798570"/>
            <a:ext cx="2148665" cy="369332"/>
          </a:xfrm>
          <a:prstGeom prst="rect">
            <a:avLst/>
          </a:prstGeom>
          <a:noFill/>
        </p:spPr>
        <p:txBody>
          <a:bodyPr wrap="none" rtlCol="0">
            <a:spAutoFit/>
          </a:bodyPr>
          <a:lstStyle/>
          <a:p>
            <a:r>
              <a:rPr lang="en-US" dirty="0" smtClean="0">
                <a:solidFill>
                  <a:schemeClr val="bg1">
                    <a:lumMod val="85000"/>
                  </a:schemeClr>
                </a:solidFill>
                <a:latin typeface="Calibri" pitchFamily="34" charset="0"/>
                <a:cs typeface="Calibri" pitchFamily="34" charset="0"/>
              </a:rPr>
              <a:t>Decode </a:t>
            </a:r>
            <a:r>
              <a:rPr lang="en-US" dirty="0" err="1" smtClean="0">
                <a:solidFill>
                  <a:schemeClr val="bg1">
                    <a:lumMod val="85000"/>
                  </a:schemeClr>
                </a:solidFill>
                <a:latin typeface="Calibri" pitchFamily="34" charset="0"/>
                <a:cs typeface="Calibri" pitchFamily="34" charset="0"/>
              </a:rPr>
              <a:t>nav</a:t>
            </a:r>
            <a:r>
              <a:rPr lang="en-US" dirty="0" smtClean="0">
                <a:solidFill>
                  <a:schemeClr val="bg1">
                    <a:lumMod val="85000"/>
                  </a:schemeClr>
                </a:solidFill>
                <a:latin typeface="Calibri" pitchFamily="34" charset="0"/>
                <a:cs typeface="Calibri" pitchFamily="34" charset="0"/>
              </a:rPr>
              <a:t> message</a:t>
            </a:r>
            <a:endParaRPr lang="en-US" dirty="0">
              <a:solidFill>
                <a:schemeClr val="bg1">
                  <a:lumMod val="85000"/>
                </a:schemeClr>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Pseudorange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371600"/>
            <a:ext cx="7772400" cy="1295400"/>
          </a:xfrm>
        </p:spPr>
        <p:txBody>
          <a:bodyPr/>
          <a:lstStyle/>
          <a:p>
            <a:r>
              <a:rPr lang="en-US" dirty="0" smtClean="0">
                <a:latin typeface="Calibri" pitchFamily="34" charset="0"/>
                <a:cs typeface="Calibri" pitchFamily="34" charset="0"/>
              </a:rPr>
              <a:t>Pseudo-distance between receiver and satellite</a:t>
            </a:r>
          </a:p>
          <a:p>
            <a:r>
              <a:rPr lang="el-GR" i="1" dirty="0" smtClean="0">
                <a:latin typeface="Calibri" pitchFamily="34" charset="0"/>
                <a:cs typeface="Calibri" pitchFamily="34" charset="0"/>
              </a:rPr>
              <a:t>ρ</a:t>
            </a:r>
            <a:r>
              <a:rPr lang="en-US" i="1" baseline="-25000" dirty="0" smtClean="0">
                <a:latin typeface="Calibri" pitchFamily="34" charset="0"/>
                <a:cs typeface="Calibri" pitchFamily="34" charset="0"/>
              </a:rPr>
              <a:t>raw</a:t>
            </a:r>
            <a:r>
              <a:rPr lang="en-US" i="1" dirty="0" smtClean="0">
                <a:latin typeface="Calibri" pitchFamily="34" charset="0"/>
                <a:cs typeface="Calibri" pitchFamily="34" charset="0"/>
              </a:rPr>
              <a:t> = (Time of Reception – Time of Transmission) * c</a:t>
            </a:r>
          </a:p>
          <a:p>
            <a:r>
              <a:rPr lang="en-US" dirty="0" smtClean="0">
                <a:latin typeface="Calibri" pitchFamily="34" charset="0"/>
                <a:cs typeface="Calibri" pitchFamily="34" charset="0"/>
              </a:rPr>
              <a:t>1</a:t>
            </a:r>
            <a:r>
              <a:rPr lang="el-GR" dirty="0" smtClean="0">
                <a:latin typeface="Calibri" pitchFamily="34" charset="0"/>
                <a:cs typeface="Calibri" pitchFamily="34" charset="0"/>
              </a:rPr>
              <a:t>μ</a:t>
            </a:r>
            <a:r>
              <a:rPr lang="en-US" dirty="0" smtClean="0">
                <a:latin typeface="Calibri" pitchFamily="34" charset="0"/>
                <a:cs typeface="Calibri" pitchFamily="34" charset="0"/>
              </a:rPr>
              <a:t>s = 300 meter error</a:t>
            </a:r>
          </a:p>
          <a:p>
            <a:endParaRPr lang="en-US" i="1" dirty="0">
              <a:latin typeface="Calibri" pitchFamily="34" charset="0"/>
              <a:cs typeface="Calibri" pitchFamily="34" charset="0"/>
            </a:endParaRPr>
          </a:p>
        </p:txBody>
      </p:sp>
      <p:sp>
        <p:nvSpPr>
          <p:cNvPr id="8" name="TextBox 7"/>
          <p:cNvSpPr txBox="1"/>
          <p:nvPr/>
        </p:nvSpPr>
        <p:spPr>
          <a:xfrm>
            <a:off x="762000" y="3152001"/>
            <a:ext cx="937372" cy="369332"/>
          </a:xfrm>
          <a:prstGeom prst="rect">
            <a:avLst/>
          </a:prstGeom>
          <a:noFill/>
        </p:spPr>
        <p:txBody>
          <a:bodyPr wrap="none" rtlCol="0">
            <a:spAutoFit/>
          </a:bodyPr>
          <a:lstStyle/>
          <a:p>
            <a:r>
              <a:rPr lang="en-US" dirty="0" smtClean="0">
                <a:latin typeface="Calibri" pitchFamily="34" charset="0"/>
                <a:cs typeface="Calibri" pitchFamily="34" charset="0"/>
              </a:rPr>
              <a:t>Satellite</a:t>
            </a:r>
            <a:endParaRPr lang="en-US" dirty="0">
              <a:latin typeface="Calibri" pitchFamily="34" charset="0"/>
              <a:cs typeface="Calibri" pitchFamily="34" charset="0"/>
            </a:endParaRPr>
          </a:p>
        </p:txBody>
      </p:sp>
      <p:sp>
        <p:nvSpPr>
          <p:cNvPr id="10" name="TextBox 9"/>
          <p:cNvSpPr txBox="1"/>
          <p:nvPr/>
        </p:nvSpPr>
        <p:spPr>
          <a:xfrm>
            <a:off x="762000" y="4382869"/>
            <a:ext cx="984693" cy="369332"/>
          </a:xfrm>
          <a:prstGeom prst="rect">
            <a:avLst/>
          </a:prstGeom>
          <a:noFill/>
        </p:spPr>
        <p:txBody>
          <a:bodyPr wrap="none" rtlCol="0">
            <a:spAutoFit/>
          </a:bodyPr>
          <a:lstStyle/>
          <a:p>
            <a:r>
              <a:rPr lang="en-US" dirty="0" smtClean="0">
                <a:latin typeface="Calibri" pitchFamily="34" charset="0"/>
                <a:cs typeface="Calibri" pitchFamily="34" charset="0"/>
              </a:rPr>
              <a:t>Receiver</a:t>
            </a:r>
            <a:endParaRPr lang="en-US" dirty="0">
              <a:latin typeface="Calibri" pitchFamily="34" charset="0"/>
              <a:cs typeface="Calibri" pitchFamily="34" charset="0"/>
            </a:endParaRPr>
          </a:p>
        </p:txBody>
      </p:sp>
      <p:cxnSp>
        <p:nvCxnSpPr>
          <p:cNvPr id="12" name="Straight Connector 11"/>
          <p:cNvCxnSpPr/>
          <p:nvPr/>
        </p:nvCxnSpPr>
        <p:spPr bwMode="auto">
          <a:xfrm flipV="1">
            <a:off x="3581400" y="3048000"/>
            <a:ext cx="0" cy="1828800"/>
          </a:xfrm>
          <a:prstGeom prst="line">
            <a:avLst/>
          </a:prstGeom>
          <a:solidFill>
            <a:schemeClr val="accent1"/>
          </a:solidFill>
          <a:ln w="9525" cap="flat" cmpd="sng" algn="ctr">
            <a:solidFill>
              <a:srgbClr val="FF0000"/>
            </a:solidFill>
            <a:prstDash val="dash"/>
            <a:round/>
            <a:headEnd type="none" w="med" len="med"/>
            <a:tailEnd type="none" w="med" len="med"/>
          </a:ln>
          <a:effectLst/>
        </p:spPr>
      </p:cxnSp>
      <p:sp>
        <p:nvSpPr>
          <p:cNvPr id="13" name="Rectangle 12"/>
          <p:cNvSpPr/>
          <p:nvPr/>
        </p:nvSpPr>
        <p:spPr>
          <a:xfrm>
            <a:off x="2286000" y="3881735"/>
            <a:ext cx="990600" cy="461665"/>
          </a:xfrm>
          <a:prstGeom prst="rect">
            <a:avLst/>
          </a:prstGeom>
        </p:spPr>
        <p:txBody>
          <a:bodyPr wrap="square">
            <a:spAutoFit/>
          </a:bodyPr>
          <a:lstStyle/>
          <a:p>
            <a:r>
              <a:rPr lang="en-US" sz="1200" dirty="0" smtClean="0">
                <a:latin typeface="Calibri" pitchFamily="34" charset="0"/>
                <a:cs typeface="Calibri" pitchFamily="34" charset="0"/>
              </a:rPr>
              <a:t>Transmission</a:t>
            </a:r>
          </a:p>
          <a:p>
            <a:pPr algn="ctr"/>
            <a:r>
              <a:rPr lang="en-US" sz="1200" dirty="0" smtClean="0">
                <a:latin typeface="Calibri" pitchFamily="34" charset="0"/>
                <a:cs typeface="Calibri" pitchFamily="34" charset="0"/>
              </a:rPr>
              <a:t>Time</a:t>
            </a:r>
            <a:endParaRPr lang="en-US" sz="1200" dirty="0">
              <a:latin typeface="Calibri" pitchFamily="34" charset="0"/>
              <a:cs typeface="Calibri" pitchFamily="34" charset="0"/>
            </a:endParaRPr>
          </a:p>
        </p:txBody>
      </p:sp>
      <p:cxnSp>
        <p:nvCxnSpPr>
          <p:cNvPr id="15" name="Straight Arrow Connector 14"/>
          <p:cNvCxnSpPr/>
          <p:nvPr/>
        </p:nvCxnSpPr>
        <p:spPr bwMode="auto">
          <a:xfrm>
            <a:off x="1905000" y="3810000"/>
            <a:ext cx="1676400" cy="0"/>
          </a:xfrm>
          <a:prstGeom prst="straightConnector1">
            <a:avLst/>
          </a:prstGeom>
          <a:solidFill>
            <a:schemeClr val="accent1"/>
          </a:solidFill>
          <a:ln w="9525" cap="flat" cmpd="sng" algn="ctr">
            <a:solidFill>
              <a:schemeClr val="bg2">
                <a:lumMod val="75000"/>
              </a:schemeClr>
            </a:solidFill>
            <a:prstDash val="solid"/>
            <a:round/>
            <a:headEnd type="triangle" w="med" len="med"/>
            <a:tailEnd type="triangle" w="med" len="med"/>
          </a:ln>
          <a:effectLst/>
        </p:spPr>
      </p:cxnSp>
      <p:cxnSp>
        <p:nvCxnSpPr>
          <p:cNvPr id="18" name="Straight Connector 17"/>
          <p:cNvCxnSpPr/>
          <p:nvPr/>
        </p:nvCxnSpPr>
        <p:spPr bwMode="auto">
          <a:xfrm flipV="1">
            <a:off x="4495800" y="3075801"/>
            <a:ext cx="0" cy="1828800"/>
          </a:xfrm>
          <a:prstGeom prst="line">
            <a:avLst/>
          </a:prstGeom>
          <a:solidFill>
            <a:schemeClr val="accent1"/>
          </a:solidFill>
          <a:ln w="9525" cap="flat" cmpd="sng" algn="ctr">
            <a:solidFill>
              <a:srgbClr val="FF0000"/>
            </a:solidFill>
            <a:prstDash val="dash"/>
            <a:round/>
            <a:headEnd type="oval" w="med" len="med"/>
            <a:tailEnd type="none" w="med" len="med"/>
          </a:ln>
          <a:effectLst/>
        </p:spPr>
      </p:cxnSp>
      <p:cxnSp>
        <p:nvCxnSpPr>
          <p:cNvPr id="20" name="Straight Arrow Connector 19"/>
          <p:cNvCxnSpPr/>
          <p:nvPr/>
        </p:nvCxnSpPr>
        <p:spPr bwMode="auto">
          <a:xfrm>
            <a:off x="3581400" y="3962400"/>
            <a:ext cx="914400" cy="0"/>
          </a:xfrm>
          <a:prstGeom prst="straightConnector1">
            <a:avLst/>
          </a:prstGeom>
          <a:solidFill>
            <a:schemeClr val="accent1"/>
          </a:solidFill>
          <a:ln w="9525" cap="flat" cmpd="sng" algn="ctr">
            <a:solidFill>
              <a:schemeClr val="bg2">
                <a:lumMod val="75000"/>
              </a:schemeClr>
            </a:solidFill>
            <a:prstDash val="solid"/>
            <a:round/>
            <a:headEnd type="triangle" w="med" len="med"/>
            <a:tailEnd type="triangle" w="med" len="med"/>
          </a:ln>
          <a:effectLst/>
        </p:spPr>
      </p:cxnSp>
      <p:sp>
        <p:nvSpPr>
          <p:cNvPr id="22" name="Rectangle 21"/>
          <p:cNvSpPr/>
          <p:nvPr/>
        </p:nvSpPr>
        <p:spPr>
          <a:xfrm>
            <a:off x="3657600" y="4061936"/>
            <a:ext cx="761875" cy="276999"/>
          </a:xfrm>
          <a:prstGeom prst="rect">
            <a:avLst/>
          </a:prstGeom>
        </p:spPr>
        <p:txBody>
          <a:bodyPr wrap="none">
            <a:spAutoFit/>
          </a:bodyPr>
          <a:lstStyle/>
          <a:p>
            <a:r>
              <a:rPr lang="en-US" sz="1200" dirty="0" smtClean="0">
                <a:latin typeface="Calibri" pitchFamily="34" charset="0"/>
                <a:cs typeface="Calibri" pitchFamily="34" charset="0"/>
              </a:rPr>
              <a:t>Clock diff</a:t>
            </a:r>
            <a:endParaRPr lang="en-US" sz="1200" dirty="0">
              <a:latin typeface="Calibri" pitchFamily="34" charset="0"/>
              <a:cs typeface="Calibri" pitchFamily="34" charset="0"/>
            </a:endParaRPr>
          </a:p>
        </p:txBody>
      </p:sp>
      <p:sp>
        <p:nvSpPr>
          <p:cNvPr id="23" name="Rectangle 22"/>
          <p:cNvSpPr/>
          <p:nvPr/>
        </p:nvSpPr>
        <p:spPr>
          <a:xfrm>
            <a:off x="3846635" y="5057001"/>
            <a:ext cx="1322605" cy="276999"/>
          </a:xfrm>
          <a:prstGeom prst="rect">
            <a:avLst/>
          </a:prstGeom>
        </p:spPr>
        <p:txBody>
          <a:bodyPr wrap="none">
            <a:spAutoFit/>
          </a:bodyPr>
          <a:lstStyle/>
          <a:p>
            <a:pPr algn="ctr"/>
            <a:r>
              <a:rPr lang="en-US" sz="1200" dirty="0" smtClean="0">
                <a:latin typeface="Calibri" pitchFamily="34" charset="0"/>
                <a:cs typeface="Calibri" pitchFamily="34" charset="0"/>
              </a:rPr>
              <a:t>Time of Reception</a:t>
            </a:r>
            <a:endParaRPr lang="en-US" sz="1200" dirty="0">
              <a:latin typeface="Calibri" pitchFamily="34" charset="0"/>
              <a:cs typeface="Calibri" pitchFamily="34" charset="0"/>
            </a:endParaRPr>
          </a:p>
        </p:txBody>
      </p:sp>
      <p:sp>
        <p:nvSpPr>
          <p:cNvPr id="24" name="Rectangle 23"/>
          <p:cNvSpPr/>
          <p:nvPr/>
        </p:nvSpPr>
        <p:spPr>
          <a:xfrm>
            <a:off x="1134992" y="2771001"/>
            <a:ext cx="1502463" cy="276999"/>
          </a:xfrm>
          <a:prstGeom prst="rect">
            <a:avLst/>
          </a:prstGeom>
        </p:spPr>
        <p:txBody>
          <a:bodyPr wrap="none">
            <a:spAutoFit/>
          </a:bodyPr>
          <a:lstStyle/>
          <a:p>
            <a:pPr algn="ctr"/>
            <a:r>
              <a:rPr lang="en-US" sz="1200" dirty="0" smtClean="0">
                <a:latin typeface="Calibri" pitchFamily="34" charset="0"/>
                <a:cs typeface="Calibri" pitchFamily="34" charset="0"/>
              </a:rPr>
              <a:t>Time of Transmission</a:t>
            </a:r>
            <a:endParaRPr lang="en-US" sz="1200" dirty="0">
              <a:latin typeface="Calibri" pitchFamily="34" charset="0"/>
              <a:cs typeface="Calibri" pitchFamily="34" charset="0"/>
            </a:endParaRPr>
          </a:p>
        </p:txBody>
      </p:sp>
      <p:cxnSp>
        <p:nvCxnSpPr>
          <p:cNvPr id="25" name="Straight Connector 24"/>
          <p:cNvCxnSpPr/>
          <p:nvPr/>
        </p:nvCxnSpPr>
        <p:spPr bwMode="auto">
          <a:xfrm flipV="1">
            <a:off x="1905000" y="3075801"/>
            <a:ext cx="0" cy="1828800"/>
          </a:xfrm>
          <a:prstGeom prst="line">
            <a:avLst/>
          </a:prstGeom>
          <a:solidFill>
            <a:schemeClr val="accent1"/>
          </a:solidFill>
          <a:ln w="9525" cap="flat" cmpd="sng" algn="ctr">
            <a:solidFill>
              <a:srgbClr val="FF0000"/>
            </a:solidFill>
            <a:prstDash val="dash"/>
            <a:round/>
            <a:headEnd type="none" w="med" len="med"/>
            <a:tailEnd type="oval" w="med" len="med"/>
          </a:ln>
          <a:effectLst/>
        </p:spPr>
      </p:cxnSp>
      <p:graphicFrame>
        <p:nvGraphicFramePr>
          <p:cNvPr id="26" name="Table 25"/>
          <p:cNvGraphicFramePr>
            <a:graphicFrameLocks noGrp="1"/>
          </p:cNvGraphicFramePr>
          <p:nvPr/>
        </p:nvGraphicFramePr>
        <p:xfrm>
          <a:off x="1905000" y="32004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7" name="Table 26"/>
          <p:cNvGraphicFramePr>
            <a:graphicFrameLocks noGrp="1"/>
          </p:cNvGraphicFramePr>
          <p:nvPr/>
        </p:nvGraphicFramePr>
        <p:xfrm>
          <a:off x="4510319" y="42672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Pseudorange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371600"/>
            <a:ext cx="7772400" cy="762000"/>
          </a:xfrm>
        </p:spPr>
        <p:txBody>
          <a:bodyPr/>
          <a:lstStyle/>
          <a:p>
            <a:r>
              <a:rPr lang="en-US" dirty="0" smtClean="0">
                <a:latin typeface="Calibri" pitchFamily="34" charset="0"/>
                <a:cs typeface="Calibri" pitchFamily="34" charset="0"/>
              </a:rPr>
              <a:t>Pseudo-distance between receiver and satellite</a:t>
            </a:r>
          </a:p>
          <a:p>
            <a:r>
              <a:rPr lang="el-GR" i="1" dirty="0" smtClean="0">
                <a:latin typeface="Calibri" pitchFamily="34" charset="0"/>
                <a:cs typeface="Calibri" pitchFamily="34" charset="0"/>
              </a:rPr>
              <a:t>ρ</a:t>
            </a:r>
            <a:r>
              <a:rPr lang="en-US" i="1" baseline="-25000" dirty="0" smtClean="0">
                <a:latin typeface="Calibri" pitchFamily="34" charset="0"/>
                <a:cs typeface="Calibri" pitchFamily="34" charset="0"/>
              </a:rPr>
              <a:t>raw</a:t>
            </a:r>
            <a:r>
              <a:rPr lang="en-US" i="1" dirty="0" smtClean="0">
                <a:latin typeface="Calibri" pitchFamily="34" charset="0"/>
                <a:cs typeface="Calibri" pitchFamily="34" charset="0"/>
              </a:rPr>
              <a:t> = (Time of Reception – Time of Transmission) * c</a:t>
            </a:r>
            <a:endParaRPr lang="en-US" i="1" dirty="0">
              <a:latin typeface="Calibri" pitchFamily="34" charset="0"/>
              <a:cs typeface="Calibri" pitchFamily="34" charset="0"/>
            </a:endParaRPr>
          </a:p>
        </p:txBody>
      </p:sp>
      <p:sp>
        <p:nvSpPr>
          <p:cNvPr id="8" name="TextBox 7"/>
          <p:cNvSpPr txBox="1"/>
          <p:nvPr/>
        </p:nvSpPr>
        <p:spPr>
          <a:xfrm>
            <a:off x="533400" y="2514600"/>
            <a:ext cx="1107291" cy="369332"/>
          </a:xfrm>
          <a:prstGeom prst="rect">
            <a:avLst/>
          </a:prstGeom>
          <a:noFill/>
        </p:spPr>
        <p:txBody>
          <a:bodyPr wrap="none" rtlCol="0">
            <a:spAutoFit/>
          </a:bodyPr>
          <a:lstStyle/>
          <a:p>
            <a:r>
              <a:rPr lang="en-US" dirty="0" smtClean="0">
                <a:latin typeface="Calibri" pitchFamily="34" charset="0"/>
                <a:cs typeface="Calibri" pitchFamily="34" charset="0"/>
              </a:rPr>
              <a:t>Satellite 1</a:t>
            </a:r>
            <a:endParaRPr lang="en-US" dirty="0">
              <a:latin typeface="Calibri" pitchFamily="34" charset="0"/>
              <a:cs typeface="Calibri" pitchFamily="34" charset="0"/>
            </a:endParaRPr>
          </a:p>
        </p:txBody>
      </p:sp>
      <p:sp>
        <p:nvSpPr>
          <p:cNvPr id="23" name="Rectangle 22"/>
          <p:cNvSpPr/>
          <p:nvPr/>
        </p:nvSpPr>
        <p:spPr>
          <a:xfrm>
            <a:off x="3846635" y="7038201"/>
            <a:ext cx="1322605" cy="276999"/>
          </a:xfrm>
          <a:prstGeom prst="rect">
            <a:avLst/>
          </a:prstGeom>
        </p:spPr>
        <p:txBody>
          <a:bodyPr wrap="none">
            <a:spAutoFit/>
          </a:bodyPr>
          <a:lstStyle/>
          <a:p>
            <a:pPr algn="ctr"/>
            <a:r>
              <a:rPr lang="en-US" sz="1200" dirty="0" smtClean="0">
                <a:latin typeface="Calibri" pitchFamily="34" charset="0"/>
                <a:cs typeface="Calibri" pitchFamily="34" charset="0"/>
              </a:rPr>
              <a:t>Time of Reception</a:t>
            </a:r>
            <a:endParaRPr lang="en-US" sz="1200" dirty="0">
              <a:latin typeface="Calibri" pitchFamily="34" charset="0"/>
              <a:cs typeface="Calibri" pitchFamily="34" charset="0"/>
            </a:endParaRPr>
          </a:p>
        </p:txBody>
      </p:sp>
      <p:graphicFrame>
        <p:nvGraphicFramePr>
          <p:cNvPr id="26" name="Table 25"/>
          <p:cNvGraphicFramePr>
            <a:graphicFrameLocks noGrp="1"/>
          </p:cNvGraphicFramePr>
          <p:nvPr/>
        </p:nvGraphicFramePr>
        <p:xfrm>
          <a:off x="2667000" y="34290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rgbClr val="C00000"/>
                          </a:solidFill>
                          <a:latin typeface="Calibri" pitchFamily="34" charset="0"/>
                          <a:cs typeface="Calibri" pitchFamily="34" charset="0"/>
                        </a:rPr>
                        <a:t>TOW</a:t>
                      </a:r>
                    </a:p>
                  </a:txBody>
                  <a:tcPr anchor="ctr" anchorCtr="1">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7" name="Table 26"/>
          <p:cNvGraphicFramePr>
            <a:graphicFrameLocks noGrp="1"/>
          </p:cNvGraphicFramePr>
          <p:nvPr/>
        </p:nvGraphicFramePr>
        <p:xfrm>
          <a:off x="2667000" y="44196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rgbClr val="C00000"/>
                          </a:solidFill>
                          <a:latin typeface="Calibri" pitchFamily="34" charset="0"/>
                          <a:cs typeface="Calibri" pitchFamily="34" charset="0"/>
                        </a:rPr>
                        <a:t>TOW</a:t>
                      </a:r>
                    </a:p>
                  </a:txBody>
                  <a:tcPr anchor="ctr" anchorCtr="1">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7" name="Table 16"/>
          <p:cNvGraphicFramePr>
            <a:graphicFrameLocks noGrp="1"/>
          </p:cNvGraphicFramePr>
          <p:nvPr/>
        </p:nvGraphicFramePr>
        <p:xfrm>
          <a:off x="2667000" y="25146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rgbClr val="C00000"/>
                          </a:solidFill>
                          <a:latin typeface="Calibri" pitchFamily="34" charset="0"/>
                          <a:cs typeface="Calibri" pitchFamily="34" charset="0"/>
                        </a:rPr>
                        <a:t>TOW</a:t>
                      </a:r>
                    </a:p>
                  </a:txBody>
                  <a:tcPr anchor="ctr" anchorCtr="1">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TextBox 18"/>
          <p:cNvSpPr txBox="1"/>
          <p:nvPr/>
        </p:nvSpPr>
        <p:spPr>
          <a:xfrm>
            <a:off x="533400" y="3440668"/>
            <a:ext cx="1107291" cy="369332"/>
          </a:xfrm>
          <a:prstGeom prst="rect">
            <a:avLst/>
          </a:prstGeom>
          <a:noFill/>
        </p:spPr>
        <p:txBody>
          <a:bodyPr wrap="none" rtlCol="0">
            <a:spAutoFit/>
          </a:bodyPr>
          <a:lstStyle/>
          <a:p>
            <a:r>
              <a:rPr lang="en-US" dirty="0" smtClean="0">
                <a:latin typeface="Calibri" pitchFamily="34" charset="0"/>
                <a:cs typeface="Calibri" pitchFamily="34" charset="0"/>
              </a:rPr>
              <a:t>Satellite 2</a:t>
            </a:r>
            <a:endParaRPr lang="en-US" dirty="0">
              <a:latin typeface="Calibri" pitchFamily="34" charset="0"/>
              <a:cs typeface="Calibri" pitchFamily="34" charset="0"/>
            </a:endParaRPr>
          </a:p>
        </p:txBody>
      </p:sp>
      <p:sp>
        <p:nvSpPr>
          <p:cNvPr id="21" name="TextBox 20"/>
          <p:cNvSpPr txBox="1"/>
          <p:nvPr/>
        </p:nvSpPr>
        <p:spPr>
          <a:xfrm>
            <a:off x="533400" y="4343400"/>
            <a:ext cx="1107291" cy="369332"/>
          </a:xfrm>
          <a:prstGeom prst="rect">
            <a:avLst/>
          </a:prstGeom>
          <a:noFill/>
        </p:spPr>
        <p:txBody>
          <a:bodyPr wrap="none" rtlCol="0">
            <a:spAutoFit/>
          </a:bodyPr>
          <a:lstStyle/>
          <a:p>
            <a:r>
              <a:rPr lang="en-US" dirty="0" smtClean="0">
                <a:latin typeface="Calibri" pitchFamily="34" charset="0"/>
                <a:cs typeface="Calibri" pitchFamily="34" charset="0"/>
              </a:rPr>
              <a:t>Satellite 3</a:t>
            </a:r>
            <a:endParaRPr lang="en-US" dirty="0">
              <a:latin typeface="Calibri" pitchFamily="34" charset="0"/>
              <a:cs typeface="Calibri" pitchFamily="34" charset="0"/>
            </a:endParaRPr>
          </a:p>
        </p:txBody>
      </p:sp>
      <p:graphicFrame>
        <p:nvGraphicFramePr>
          <p:cNvPr id="28" name="Table 27"/>
          <p:cNvGraphicFramePr>
            <a:graphicFrameLocks noGrp="1"/>
          </p:cNvGraphicFramePr>
          <p:nvPr/>
        </p:nvGraphicFramePr>
        <p:xfrm>
          <a:off x="2681519" y="5410200"/>
          <a:ext cx="3871681" cy="381000"/>
        </p:xfrm>
        <a:graphic>
          <a:graphicData uri="http://schemas.openxmlformats.org/drawingml/2006/table">
            <a:tbl>
              <a:tblPr firstRow="1" bandRow="1">
                <a:tableStyleId>{5940675A-B579-460E-94D1-54222C63F5DA}</a:tableStyleId>
              </a:tblPr>
              <a:tblGrid>
                <a:gridCol w="351971"/>
                <a:gridCol w="351971"/>
                <a:gridCol w="351971"/>
                <a:gridCol w="351971"/>
                <a:gridCol w="351971"/>
                <a:gridCol w="351971"/>
                <a:gridCol w="351971"/>
                <a:gridCol w="351971"/>
                <a:gridCol w="351971"/>
                <a:gridCol w="351971"/>
                <a:gridCol w="351971"/>
              </a:tblGrid>
              <a:tr h="381000">
                <a:tc>
                  <a:txBody>
                    <a:bodyPr/>
                    <a:lstStyle/>
                    <a:p>
                      <a:r>
                        <a:rPr lang="en-US" sz="600" dirty="0" smtClean="0">
                          <a:solidFill>
                            <a:srgbClr val="C00000"/>
                          </a:solidFill>
                          <a:latin typeface="Calibri" pitchFamily="34" charset="0"/>
                          <a:cs typeface="Calibri" pitchFamily="34" charset="0"/>
                        </a:rPr>
                        <a:t>TOW</a:t>
                      </a:r>
                      <a:endParaRPr lang="en-US" sz="600" dirty="0">
                        <a:solidFill>
                          <a:srgbClr val="C00000"/>
                        </a:solidFill>
                        <a:latin typeface="Calibri" pitchFamily="34" charset="0"/>
                        <a:cs typeface="Calibri" pitchFamily="34" charset="0"/>
                      </a:endParaRPr>
                    </a:p>
                  </a:txBody>
                  <a:tcPr anchor="ctr" anchorCtr="1">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381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9" name="TextBox 28"/>
          <p:cNvSpPr txBox="1"/>
          <p:nvPr/>
        </p:nvSpPr>
        <p:spPr>
          <a:xfrm>
            <a:off x="547919" y="5334000"/>
            <a:ext cx="1107291" cy="369332"/>
          </a:xfrm>
          <a:prstGeom prst="rect">
            <a:avLst/>
          </a:prstGeom>
          <a:noFill/>
        </p:spPr>
        <p:txBody>
          <a:bodyPr wrap="none" rtlCol="0">
            <a:spAutoFit/>
          </a:bodyPr>
          <a:lstStyle/>
          <a:p>
            <a:r>
              <a:rPr lang="en-US" dirty="0" smtClean="0">
                <a:latin typeface="Calibri" pitchFamily="34" charset="0"/>
                <a:cs typeface="Calibri" pitchFamily="34" charset="0"/>
              </a:rPr>
              <a:t>Satellite 4</a:t>
            </a:r>
            <a:endParaRPr lang="en-US" dirty="0">
              <a:latin typeface="Calibri" pitchFamily="34" charset="0"/>
              <a:cs typeface="Calibri" pitchFamily="34" charset="0"/>
            </a:endParaRPr>
          </a:p>
        </p:txBody>
      </p:sp>
      <p:cxnSp>
        <p:nvCxnSpPr>
          <p:cNvPr id="15" name="Straight Connector 14"/>
          <p:cNvCxnSpPr>
            <a:stCxn id="20" idx="0"/>
          </p:cNvCxnSpPr>
          <p:nvPr/>
        </p:nvCxnSpPr>
        <p:spPr bwMode="auto">
          <a:xfrm flipH="1" flipV="1">
            <a:off x="4876800" y="2209800"/>
            <a:ext cx="9258" cy="3914001"/>
          </a:xfrm>
          <a:prstGeom prst="line">
            <a:avLst/>
          </a:prstGeom>
          <a:solidFill>
            <a:schemeClr val="accent1"/>
          </a:solidFill>
          <a:ln w="38100" cap="flat" cmpd="sng" algn="ctr">
            <a:solidFill>
              <a:srgbClr val="6699FF"/>
            </a:solidFill>
            <a:prstDash val="dash"/>
            <a:round/>
            <a:headEnd type="none" w="med" len="med"/>
            <a:tailEnd type="none" w="med" len="med"/>
          </a:ln>
          <a:effectLst/>
        </p:spPr>
      </p:cxnSp>
      <p:sp>
        <p:nvSpPr>
          <p:cNvPr id="20" name="Rectangle 19"/>
          <p:cNvSpPr/>
          <p:nvPr/>
        </p:nvSpPr>
        <p:spPr>
          <a:xfrm>
            <a:off x="4224755" y="6123801"/>
            <a:ext cx="1322605" cy="276999"/>
          </a:xfrm>
          <a:prstGeom prst="rect">
            <a:avLst/>
          </a:prstGeom>
        </p:spPr>
        <p:txBody>
          <a:bodyPr wrap="none">
            <a:spAutoFit/>
          </a:bodyPr>
          <a:lstStyle/>
          <a:p>
            <a:pPr algn="ctr"/>
            <a:r>
              <a:rPr lang="en-US" sz="1200" dirty="0" smtClean="0">
                <a:solidFill>
                  <a:srgbClr val="0070C0"/>
                </a:solidFill>
                <a:latin typeface="Calibri" pitchFamily="34" charset="0"/>
                <a:cs typeface="Calibri" pitchFamily="34" charset="0"/>
              </a:rPr>
              <a:t>Time of Reception</a:t>
            </a:r>
            <a:endParaRPr lang="en-US" sz="1200" dirty="0">
              <a:solidFill>
                <a:srgbClr val="0070C0"/>
              </a:solidFill>
              <a:latin typeface="Calibri" pitchFamily="34" charset="0"/>
              <a:cs typeface="Calibri" pitchFamily="34" charset="0"/>
            </a:endParaRPr>
          </a:p>
        </p:txBody>
      </p:sp>
      <p:cxnSp>
        <p:nvCxnSpPr>
          <p:cNvPr id="33" name="Straight Arrow Connector 32"/>
          <p:cNvCxnSpPr/>
          <p:nvPr/>
        </p:nvCxnSpPr>
        <p:spPr bwMode="auto">
          <a:xfrm>
            <a:off x="2819400" y="6019800"/>
            <a:ext cx="2057400"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35" name="Straight Arrow Connector 34"/>
          <p:cNvCxnSpPr/>
          <p:nvPr/>
        </p:nvCxnSpPr>
        <p:spPr bwMode="auto">
          <a:xfrm>
            <a:off x="2286000" y="4038600"/>
            <a:ext cx="2590800"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36" name="Straight Arrow Connector 35"/>
          <p:cNvCxnSpPr/>
          <p:nvPr/>
        </p:nvCxnSpPr>
        <p:spPr bwMode="auto">
          <a:xfrm>
            <a:off x="2514600" y="5029200"/>
            <a:ext cx="2362200"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37" name="Straight Arrow Connector 36"/>
          <p:cNvCxnSpPr/>
          <p:nvPr/>
        </p:nvCxnSpPr>
        <p:spPr bwMode="auto">
          <a:xfrm>
            <a:off x="2895600" y="3124200"/>
            <a:ext cx="1981200"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nodeType="clickEffect">
                                  <p:stCondLst>
                                    <p:cond delay="0"/>
                                  </p:stCondLst>
                                  <p:childTnLst>
                                    <p:animScale>
                                      <p:cBhvr>
                                        <p:cTn id="32" dur="1000" fill="hold"/>
                                        <p:tgtEl>
                                          <p:spTgt spid="26"/>
                                        </p:tgtEl>
                                      </p:cBhvr>
                                      <p:by x="120000" y="100000"/>
                                    </p:animScale>
                                  </p:childTnLst>
                                </p:cTn>
                              </p:par>
                              <p:par>
                                <p:cTn id="33" presetID="6" presetClass="emph" presetSubtype="0" fill="hold" nodeType="withEffect">
                                  <p:stCondLst>
                                    <p:cond delay="0"/>
                                  </p:stCondLst>
                                  <p:childTnLst>
                                    <p:animScale>
                                      <p:cBhvr>
                                        <p:cTn id="34" dur="1000" fill="hold"/>
                                        <p:tgtEl>
                                          <p:spTgt spid="27"/>
                                        </p:tgtEl>
                                      </p:cBhvr>
                                      <p:by x="108000" y="100000"/>
                                    </p:animScale>
                                  </p:childTnLst>
                                </p:cTn>
                              </p:par>
                              <p:par>
                                <p:cTn id="35" presetID="6" presetClass="emph" presetSubtype="0" fill="hold" nodeType="withEffect">
                                  <p:stCondLst>
                                    <p:cond delay="0"/>
                                  </p:stCondLst>
                                  <p:childTnLst>
                                    <p:animScale>
                                      <p:cBhvr>
                                        <p:cTn id="36" dur="1000" fill="hold"/>
                                        <p:tgtEl>
                                          <p:spTgt spid="17"/>
                                        </p:tgtEl>
                                      </p:cBhvr>
                                      <p:by x="90000" y="100000"/>
                                    </p:animScale>
                                  </p:childTnLst>
                                </p:cTn>
                              </p:par>
                              <p:par>
                                <p:cTn id="37" presetID="6" presetClass="emph" presetSubtype="0" fill="hold" nodeType="withEffect">
                                  <p:stCondLst>
                                    <p:cond delay="0"/>
                                  </p:stCondLst>
                                  <p:childTnLst>
                                    <p:animScale>
                                      <p:cBhvr>
                                        <p:cTn id="38" dur="1000" fill="hold"/>
                                        <p:tgtEl>
                                          <p:spTgt spid="28"/>
                                        </p:tgtEl>
                                      </p:cBhvr>
                                      <p:by x="95000" y="100000"/>
                                    </p:animScale>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1" grpId="0"/>
      <p:bldP spid="2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Picture 3"/>
          <p:cNvPicPr>
            <a:picLocks noChangeAspect="1" noChangeArrowheads="1"/>
          </p:cNvPicPr>
          <p:nvPr/>
        </p:nvPicPr>
        <p:blipFill>
          <a:blip r:embed="rId2" cstate="print"/>
          <a:srcRect/>
          <a:stretch>
            <a:fillRect/>
          </a:stretch>
        </p:blipFill>
        <p:spPr bwMode="auto">
          <a:xfrm>
            <a:off x="2895600" y="2901449"/>
            <a:ext cx="3276600" cy="3499351"/>
          </a:xfrm>
          <a:prstGeom prst="rect">
            <a:avLst/>
          </a:prstGeom>
          <a:noFill/>
          <a:ln w="9525">
            <a:noFill/>
            <a:miter lim="800000"/>
            <a:headEnd/>
            <a:tailEnd/>
          </a:ln>
        </p:spPr>
      </p:pic>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Corrections – Sagnac Effect</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371600"/>
            <a:ext cx="7772400" cy="3657600"/>
          </a:xfrm>
        </p:spPr>
        <p:txBody>
          <a:bodyPr/>
          <a:lstStyle/>
          <a:p>
            <a:r>
              <a:rPr lang="en-US" dirty="0" smtClean="0"/>
              <a:t>Due to rotation of the Earth during the time of signal transmission</a:t>
            </a:r>
          </a:p>
          <a:p>
            <a:r>
              <a:rPr lang="en-US" dirty="0" smtClean="0"/>
              <a:t>If the user experiences a net rotation away from the SV, the propagation time will increase, and vice versa. </a:t>
            </a:r>
          </a:p>
          <a:p>
            <a:r>
              <a:rPr lang="en-US" dirty="0" smtClean="0"/>
              <a:t>If left uncorrected, the </a:t>
            </a:r>
            <a:r>
              <a:rPr lang="en-US" dirty="0" err="1" smtClean="0"/>
              <a:t>Sagnac</a:t>
            </a:r>
            <a:r>
              <a:rPr lang="en-US" dirty="0" smtClean="0"/>
              <a:t> effect can lead to position errors on the order of 30m</a:t>
            </a:r>
            <a:endParaRPr lang="en-US" dirty="0"/>
          </a:p>
        </p:txBody>
      </p:sp>
      <p:sp>
        <p:nvSpPr>
          <p:cNvPr id="7" name="TextBox 6"/>
          <p:cNvSpPr txBox="1"/>
          <p:nvPr/>
        </p:nvSpPr>
        <p:spPr>
          <a:xfrm>
            <a:off x="6477000" y="6096000"/>
            <a:ext cx="2331087" cy="215444"/>
          </a:xfrm>
          <a:prstGeom prst="rect">
            <a:avLst/>
          </a:prstGeom>
          <a:noFill/>
        </p:spPr>
        <p:txBody>
          <a:bodyPr wrap="none" rtlCol="0">
            <a:spAutoFit/>
          </a:bodyPr>
          <a:lstStyle/>
          <a:p>
            <a:r>
              <a:rPr lang="en-US" sz="800" dirty="0" smtClean="0"/>
              <a:t>Source: Understanding GPS principles, Kaplan</a:t>
            </a:r>
            <a:endParaRPr lang="en-US" sz="8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Corrections – Relativistic</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33525"/>
            <a:ext cx="7772400" cy="3657600"/>
          </a:xfrm>
        </p:spPr>
        <p:txBody>
          <a:bodyPr/>
          <a:lstStyle/>
          <a:p>
            <a:r>
              <a:rPr lang="en-US" sz="2400" dirty="0" smtClean="0">
                <a:latin typeface="Calibri" pitchFamily="34" charset="0"/>
                <a:cs typeface="Calibri" pitchFamily="34" charset="0"/>
              </a:rPr>
              <a:t>Satellite speed</a:t>
            </a:r>
          </a:p>
          <a:p>
            <a:pPr lvl="1"/>
            <a:r>
              <a:rPr lang="en-US" sz="2000" dirty="0" smtClean="0">
                <a:latin typeface="Calibri" pitchFamily="34" charset="0"/>
                <a:cs typeface="Calibri" pitchFamily="34" charset="0"/>
              </a:rPr>
              <a:t>Relativistic time dilation leads to an inaccuracy of time of approximately 7,2 microseconds per day</a:t>
            </a:r>
          </a:p>
          <a:p>
            <a:pPr lvl="1"/>
            <a:r>
              <a:rPr lang="en-US" sz="2000" dirty="0" smtClean="0">
                <a:latin typeface="Calibri" pitchFamily="34" charset="0"/>
                <a:cs typeface="Calibri" pitchFamily="34" charset="0"/>
              </a:rPr>
              <a:t>1</a:t>
            </a:r>
            <a:r>
              <a:rPr lang="el-GR" sz="2000" dirty="0" smtClean="0">
                <a:latin typeface="Calibri" pitchFamily="34" charset="0"/>
                <a:cs typeface="Calibri" pitchFamily="34" charset="0"/>
              </a:rPr>
              <a:t>μ</a:t>
            </a:r>
            <a:r>
              <a:rPr lang="en-US" sz="2000" dirty="0" smtClean="0">
                <a:latin typeface="Calibri" pitchFamily="34" charset="0"/>
                <a:cs typeface="Calibri" pitchFamily="34" charset="0"/>
              </a:rPr>
              <a:t>s = 300 meter error</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Gravity</a:t>
            </a:r>
          </a:p>
          <a:p>
            <a:pPr lvl="1"/>
            <a:r>
              <a:rPr lang="en-US" sz="2000" dirty="0" smtClean="0">
                <a:latin typeface="Calibri" pitchFamily="34" charset="0"/>
                <a:cs typeface="Calibri" pitchFamily="34" charset="0"/>
              </a:rPr>
              <a:t>Time moves slower at stronger gravity</a:t>
            </a:r>
          </a:p>
          <a:p>
            <a:pPr lvl="1"/>
            <a:r>
              <a:rPr lang="en-US" sz="2000" dirty="0" smtClean="0">
                <a:latin typeface="Calibri" pitchFamily="34" charset="0"/>
                <a:cs typeface="Calibri" pitchFamily="34" charset="0"/>
              </a:rPr>
              <a:t>10.229999995453 MHz instead of 10.23 MHz</a:t>
            </a:r>
            <a:endParaRPr lang="en-US" sz="2000" dirty="0">
              <a:latin typeface="Calibri" pitchFamily="34" charset="0"/>
              <a:cs typeface="Calibri" pitchFamily="34" charset="0"/>
            </a:endParaRPr>
          </a:p>
        </p:txBody>
      </p:sp>
      <p:pic>
        <p:nvPicPr>
          <p:cNvPr id="89090" name="Picture 2" descr="http://www.damtp.cam.ac.uk/user/tong/relativity/time.jpg"/>
          <p:cNvPicPr>
            <a:picLocks noChangeAspect="1" noChangeArrowheads="1"/>
          </p:cNvPicPr>
          <p:nvPr/>
        </p:nvPicPr>
        <p:blipFill>
          <a:blip r:embed="rId2" cstate="print"/>
          <a:srcRect/>
          <a:stretch>
            <a:fillRect/>
          </a:stretch>
        </p:blipFill>
        <p:spPr bwMode="auto">
          <a:xfrm>
            <a:off x="6400800" y="3276600"/>
            <a:ext cx="2552700" cy="2842006"/>
          </a:xfrm>
          <a:prstGeom prst="rect">
            <a:avLst/>
          </a:prstGeom>
          <a:noFill/>
        </p:spPr>
      </p:pic>
      <p:sp>
        <p:nvSpPr>
          <p:cNvPr id="5" name="TextBox 4"/>
          <p:cNvSpPr txBox="1"/>
          <p:nvPr/>
        </p:nvSpPr>
        <p:spPr>
          <a:xfrm>
            <a:off x="7480300" y="6197600"/>
            <a:ext cx="1500732" cy="246221"/>
          </a:xfrm>
          <a:prstGeom prst="rect">
            <a:avLst/>
          </a:prstGeom>
          <a:noFill/>
        </p:spPr>
        <p:txBody>
          <a:bodyPr wrap="none" rtlCol="0">
            <a:spAutoFit/>
          </a:bodyPr>
          <a:lstStyle/>
          <a:p>
            <a:r>
              <a:rPr lang="en-US" sz="1000" dirty="0" smtClean="0">
                <a:latin typeface="Calibri" pitchFamily="34" charset="0"/>
                <a:cs typeface="Calibri" pitchFamily="34" charset="0"/>
              </a:rPr>
              <a:t>Source: damtp.cam.ac.uk</a:t>
            </a:r>
            <a:endParaRPr lang="en-US" sz="1000"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Ionosphere</a:t>
            </a:r>
            <a:endParaRPr lang="en-US" sz="2800" b="1" dirty="0">
              <a:solidFill>
                <a:schemeClr val="tx1"/>
              </a:solidFill>
              <a:cs typeface="Calibri" pitchFamily="34" charset="0"/>
            </a:endParaRPr>
          </a:p>
        </p:txBody>
      </p:sp>
      <p:pic>
        <p:nvPicPr>
          <p:cNvPr id="56322" name="Picture 2" descr="File:Atmosphere with Ionosphere.svg"/>
          <p:cNvPicPr>
            <a:picLocks noChangeAspect="1" noChangeArrowheads="1"/>
          </p:cNvPicPr>
          <p:nvPr/>
        </p:nvPicPr>
        <p:blipFill>
          <a:blip r:embed="rId2" cstate="print"/>
          <a:srcRect/>
          <a:stretch>
            <a:fillRect/>
          </a:stretch>
        </p:blipFill>
        <p:spPr bwMode="auto">
          <a:xfrm>
            <a:off x="4114800" y="1295400"/>
            <a:ext cx="4905375" cy="4848225"/>
          </a:xfrm>
          <a:prstGeom prst="rect">
            <a:avLst/>
          </a:prstGeom>
          <a:noFill/>
        </p:spPr>
      </p:pic>
      <p:sp>
        <p:nvSpPr>
          <p:cNvPr id="5" name="TextBox 4"/>
          <p:cNvSpPr txBox="1"/>
          <p:nvPr/>
        </p:nvSpPr>
        <p:spPr>
          <a:xfrm>
            <a:off x="7266755" y="6123801"/>
            <a:ext cx="1877245" cy="276999"/>
          </a:xfrm>
          <a:prstGeom prst="rect">
            <a:avLst/>
          </a:prstGeom>
          <a:noFill/>
        </p:spPr>
        <p:txBody>
          <a:bodyPr wrap="square" rtlCol="0">
            <a:spAutoFit/>
          </a:bodyPr>
          <a:lstStyle/>
          <a:p>
            <a:r>
              <a:rPr lang="en-US" sz="1200" dirty="0" smtClean="0">
                <a:latin typeface="Calibri" pitchFamily="34" charset="0"/>
                <a:cs typeface="Calibri" pitchFamily="34" charset="0"/>
              </a:rPr>
              <a:t>Source: Wikipedia</a:t>
            </a:r>
            <a:endParaRPr lang="en-US" sz="1200" dirty="0">
              <a:latin typeface="Calibri" pitchFamily="34" charset="0"/>
              <a:cs typeface="Calibri" pitchFamily="34" charset="0"/>
            </a:endParaRPr>
          </a:p>
        </p:txBody>
      </p:sp>
      <p:pic>
        <p:nvPicPr>
          <p:cNvPr id="56324" name="Picture 4" descr="The Watchers Tweet Tweet This week’s sharp increase in solar activity has turned the sun into a radio transmitter. Bursts of shortwave static are coming from the unstable magnetic canopy of sunspot 1283. Yesterday in New Mexico, amateur radio astronomer Thomas Ashcraft recorded some samples at 21 MHz: listen. Radio listeners should remain alert for this kind of solar activity as sunspot 1283 continues to seethe. (SpaceWeather) The Radio Sun 10.7 cm flux: 112 sfu..."/>
          <p:cNvPicPr>
            <a:picLocks noChangeAspect="1" noChangeArrowheads="1"/>
          </p:cNvPicPr>
          <p:nvPr/>
        </p:nvPicPr>
        <p:blipFill>
          <a:blip r:embed="rId3" cstate="print"/>
          <a:srcRect/>
          <a:stretch>
            <a:fillRect/>
          </a:stretch>
        </p:blipFill>
        <p:spPr bwMode="auto">
          <a:xfrm>
            <a:off x="304800" y="1447800"/>
            <a:ext cx="3733800" cy="1505565"/>
          </a:xfrm>
          <a:prstGeom prst="rect">
            <a:avLst/>
          </a:prstGeom>
          <a:noFill/>
        </p:spPr>
      </p:pic>
      <p:sp>
        <p:nvSpPr>
          <p:cNvPr id="9" name="Content Placeholder 5"/>
          <p:cNvSpPr>
            <a:spLocks noGrp="1"/>
          </p:cNvSpPr>
          <p:nvPr>
            <p:ph idx="1"/>
          </p:nvPr>
        </p:nvSpPr>
        <p:spPr>
          <a:xfrm>
            <a:off x="304800" y="3505200"/>
            <a:ext cx="3733800" cy="2514600"/>
          </a:xfrm>
        </p:spPr>
        <p:txBody>
          <a:bodyPr/>
          <a:lstStyle/>
          <a:p>
            <a:r>
              <a:rPr lang="en-US" dirty="0" smtClean="0"/>
              <a:t>Ionized by solar radiation</a:t>
            </a:r>
          </a:p>
          <a:p>
            <a:endParaRPr lang="en-US" dirty="0" smtClean="0"/>
          </a:p>
          <a:p>
            <a:r>
              <a:rPr lang="en-US" dirty="0" smtClean="0"/>
              <a:t>Causing propagation delay</a:t>
            </a:r>
          </a:p>
          <a:p>
            <a:endParaRPr lang="en-US" dirty="0" smtClean="0"/>
          </a:p>
          <a:p>
            <a:r>
              <a:rPr lang="en-US" dirty="0" smtClean="0"/>
              <a:t>Scintillation</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Ionosphere - Mitigation</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3124200"/>
          </a:xfrm>
        </p:spPr>
        <p:txBody>
          <a:bodyPr/>
          <a:lstStyle/>
          <a:p>
            <a:r>
              <a:rPr lang="en-US" dirty="0" smtClean="0"/>
              <a:t>Single frequency</a:t>
            </a:r>
          </a:p>
          <a:p>
            <a:pPr lvl="1"/>
            <a:r>
              <a:rPr lang="en-US" dirty="0" err="1" smtClean="0"/>
              <a:t>Klobuchar</a:t>
            </a:r>
            <a:r>
              <a:rPr lang="en-US" dirty="0" smtClean="0"/>
              <a:t> model</a:t>
            </a:r>
          </a:p>
          <a:p>
            <a:pPr lvl="1"/>
            <a:endParaRPr lang="en-US" dirty="0" smtClean="0"/>
          </a:p>
          <a:p>
            <a:r>
              <a:rPr lang="en-US" dirty="0" smtClean="0"/>
              <a:t>Dual frequency combination</a:t>
            </a:r>
          </a:p>
          <a:p>
            <a:pPr lvl="1"/>
            <a:r>
              <a:rPr lang="en-US" dirty="0" smtClean="0"/>
              <a:t>Delay is frequency dependent</a:t>
            </a:r>
          </a:p>
          <a:p>
            <a:pPr lvl="1"/>
            <a:endParaRPr lang="en-US"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Errors – Satellite Geometry</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33525"/>
            <a:ext cx="7772400" cy="3657600"/>
          </a:xfrm>
        </p:spPr>
        <p:txBody>
          <a:bodyPr/>
          <a:lstStyle/>
          <a:p>
            <a:r>
              <a:rPr lang="en-US" dirty="0" smtClean="0">
                <a:latin typeface="Calibri" pitchFamily="34" charset="0"/>
              </a:rPr>
              <a:t>Dilution of position</a:t>
            </a:r>
          </a:p>
          <a:p>
            <a:pPr lvl="1"/>
            <a:r>
              <a:rPr lang="en-US" dirty="0" smtClean="0">
                <a:latin typeface="Calibri" pitchFamily="34" charset="0"/>
                <a:cs typeface="Calibri" pitchFamily="34" charset="0"/>
              </a:rPr>
              <a:t>Select satellites that minimize DOP</a:t>
            </a:r>
            <a:endParaRPr lang="en-US" dirty="0">
              <a:latin typeface="Calibri" pitchFamily="34" charset="0"/>
              <a:cs typeface="Calibri" pitchFamily="34" charset="0"/>
            </a:endParaRPr>
          </a:p>
        </p:txBody>
      </p:sp>
      <p:sp>
        <p:nvSpPr>
          <p:cNvPr id="5" name="TextBox 4"/>
          <p:cNvSpPr txBox="1"/>
          <p:nvPr/>
        </p:nvSpPr>
        <p:spPr>
          <a:xfrm>
            <a:off x="7772400" y="6172200"/>
            <a:ext cx="1346844" cy="215444"/>
          </a:xfrm>
          <a:prstGeom prst="rect">
            <a:avLst/>
          </a:prstGeom>
          <a:noFill/>
        </p:spPr>
        <p:txBody>
          <a:bodyPr wrap="none" rtlCol="0">
            <a:spAutoFit/>
          </a:bodyPr>
          <a:lstStyle/>
          <a:p>
            <a:r>
              <a:rPr lang="en-US" sz="800" dirty="0" smtClean="0"/>
              <a:t>Source: www.kowoma.de</a:t>
            </a:r>
            <a:endParaRPr lang="en-US" sz="800" dirty="0"/>
          </a:p>
        </p:txBody>
      </p:sp>
      <p:pic>
        <p:nvPicPr>
          <p:cNvPr id="93186" name="Picture 2" descr="Good geometrical alignment of two satellites"/>
          <p:cNvPicPr>
            <a:picLocks noChangeAspect="1" noChangeArrowheads="1"/>
          </p:cNvPicPr>
          <p:nvPr/>
        </p:nvPicPr>
        <p:blipFill>
          <a:blip r:embed="rId2" cstate="print"/>
          <a:srcRect/>
          <a:stretch>
            <a:fillRect/>
          </a:stretch>
        </p:blipFill>
        <p:spPr bwMode="auto">
          <a:xfrm>
            <a:off x="990600" y="2667000"/>
            <a:ext cx="3676650" cy="2714626"/>
          </a:xfrm>
          <a:prstGeom prst="rect">
            <a:avLst/>
          </a:prstGeom>
          <a:noFill/>
        </p:spPr>
      </p:pic>
      <p:pic>
        <p:nvPicPr>
          <p:cNvPr id="93188" name="Picture 4" descr="Bad geometrical alignment of two satellites"/>
          <p:cNvPicPr>
            <a:picLocks noChangeAspect="1" noChangeArrowheads="1"/>
          </p:cNvPicPr>
          <p:nvPr/>
        </p:nvPicPr>
        <p:blipFill>
          <a:blip r:embed="rId3" cstate="print"/>
          <a:srcRect/>
          <a:stretch>
            <a:fillRect/>
          </a:stretch>
        </p:blipFill>
        <p:spPr bwMode="auto">
          <a:xfrm>
            <a:off x="5181600" y="2486024"/>
            <a:ext cx="2800350" cy="3000376"/>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Error Budget</a:t>
            </a:r>
            <a:endParaRPr lang="en-US" sz="2800" b="1" dirty="0">
              <a:solidFill>
                <a:schemeClr val="tx1"/>
              </a:solidFill>
              <a:cs typeface="Calibri" pitchFamily="34" charset="0"/>
            </a:endParaRPr>
          </a:p>
        </p:txBody>
      </p:sp>
      <p:graphicFrame>
        <p:nvGraphicFramePr>
          <p:cNvPr id="5" name="Table 4"/>
          <p:cNvGraphicFramePr>
            <a:graphicFrameLocks noGrp="1"/>
          </p:cNvGraphicFramePr>
          <p:nvPr/>
        </p:nvGraphicFramePr>
        <p:xfrm>
          <a:off x="457200" y="2400754"/>
          <a:ext cx="8153400" cy="2780846"/>
        </p:xfrm>
        <a:graphic>
          <a:graphicData uri="http://schemas.openxmlformats.org/drawingml/2006/table">
            <a:tbl>
              <a:tblPr firstRow="1" bandRow="1">
                <a:tableStyleId>{93296810-A885-4BE3-A3E7-6D5BEEA58F35}</a:tableStyleId>
              </a:tblPr>
              <a:tblGrid>
                <a:gridCol w="2717800"/>
                <a:gridCol w="2717800"/>
                <a:gridCol w="2717800"/>
              </a:tblGrid>
              <a:tr h="396013">
                <a:tc>
                  <a:txBody>
                    <a:bodyPr/>
                    <a:lstStyle/>
                    <a:p>
                      <a:pPr algn="ctr"/>
                      <a:r>
                        <a:rPr lang="en-US" dirty="0">
                          <a:latin typeface="Calibri" pitchFamily="34" charset="0"/>
                          <a:cs typeface="Calibri" pitchFamily="34" charset="0"/>
                        </a:rPr>
                        <a:t>Error Type</a:t>
                      </a:r>
                      <a:endParaRPr lang="en-US" b="0" dirty="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One-Sigma error (meters)</a:t>
                      </a:r>
                      <a:endParaRPr lang="en-US" b="0" dirty="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Segment</a:t>
                      </a:r>
                      <a:endParaRPr lang="en-US" b="0" dirty="0">
                        <a:latin typeface="Calibri" pitchFamily="34" charset="0"/>
                        <a:cs typeface="Calibri" pitchFamily="34" charset="0"/>
                      </a:endParaRPr>
                    </a:p>
                  </a:txBody>
                  <a:tcPr marL="28575" marR="28575" marT="28575" marB="28575"/>
                </a:tc>
              </a:tr>
              <a:tr h="396013">
                <a:tc>
                  <a:txBody>
                    <a:bodyPr/>
                    <a:lstStyle/>
                    <a:p>
                      <a:pPr algn="ctr"/>
                      <a:r>
                        <a:rPr lang="en-US" dirty="0">
                          <a:latin typeface="Calibri" pitchFamily="34" charset="0"/>
                          <a:cs typeface="Calibri" pitchFamily="34" charset="0"/>
                        </a:rPr>
                        <a:t>Ephemeris</a:t>
                      </a:r>
                      <a:endParaRPr lang="en-US" b="0" dirty="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2.0</a:t>
                      </a:r>
                      <a:endParaRPr lang="en-US" b="0" dirty="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Signal-In-Space</a:t>
                      </a:r>
                      <a:endParaRPr lang="en-US" b="0">
                        <a:latin typeface="Calibri" pitchFamily="34" charset="0"/>
                        <a:cs typeface="Calibri" pitchFamily="34" charset="0"/>
                      </a:endParaRPr>
                    </a:p>
                  </a:txBody>
                  <a:tcPr marL="28575" marR="28575" marT="28575" marB="28575"/>
                </a:tc>
              </a:tr>
              <a:tr h="274774">
                <a:tc>
                  <a:txBody>
                    <a:bodyPr/>
                    <a:lstStyle/>
                    <a:p>
                      <a:pPr algn="ctr"/>
                      <a:r>
                        <a:rPr lang="en-US" dirty="0" smtClean="0">
                          <a:latin typeface="Calibri" pitchFamily="34" charset="0"/>
                          <a:cs typeface="Calibri" pitchFamily="34" charset="0"/>
                        </a:rPr>
                        <a:t>Satellite Clock</a:t>
                      </a:r>
                      <a:endParaRPr lang="en-US" b="0" dirty="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2.0</a:t>
                      </a:r>
                      <a:endParaRPr lang="en-US" b="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Signal-In-Space</a:t>
                      </a:r>
                      <a:endParaRPr lang="en-US" b="0" dirty="0">
                        <a:latin typeface="Calibri" pitchFamily="34" charset="0"/>
                        <a:cs typeface="Calibri" pitchFamily="34" charset="0"/>
                      </a:endParaRPr>
                    </a:p>
                  </a:txBody>
                  <a:tcPr marL="28575" marR="28575" marT="28575" marB="28575"/>
                </a:tc>
              </a:tr>
              <a:tr h="242423">
                <a:tc>
                  <a:txBody>
                    <a:bodyPr/>
                    <a:lstStyle/>
                    <a:p>
                      <a:pPr algn="ctr"/>
                      <a:r>
                        <a:rPr lang="en-US" dirty="0">
                          <a:latin typeface="Calibri" pitchFamily="34" charset="0"/>
                          <a:cs typeface="Calibri" pitchFamily="34" charset="0"/>
                        </a:rPr>
                        <a:t>Ionosphere</a:t>
                      </a:r>
                      <a:endParaRPr lang="en-US" b="0" dirty="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4.0</a:t>
                      </a:r>
                      <a:endParaRPr lang="en-US" b="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Atmosphere</a:t>
                      </a:r>
                      <a:endParaRPr lang="en-US" b="0">
                        <a:latin typeface="Calibri" pitchFamily="34" charset="0"/>
                        <a:cs typeface="Calibri" pitchFamily="34" charset="0"/>
                      </a:endParaRPr>
                    </a:p>
                  </a:txBody>
                  <a:tcPr marL="28575" marR="28575" marT="28575" marB="28575"/>
                </a:tc>
              </a:tr>
              <a:tr h="242423">
                <a:tc>
                  <a:txBody>
                    <a:bodyPr/>
                    <a:lstStyle/>
                    <a:p>
                      <a:pPr algn="ctr"/>
                      <a:r>
                        <a:rPr lang="en-US" dirty="0">
                          <a:latin typeface="Calibri" pitchFamily="34" charset="0"/>
                          <a:cs typeface="Calibri" pitchFamily="34" charset="0"/>
                        </a:rPr>
                        <a:t>Troposphere</a:t>
                      </a:r>
                      <a:endParaRPr lang="en-US" b="0" dirty="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0.7</a:t>
                      </a:r>
                      <a:endParaRPr lang="en-US" b="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Atmosphere</a:t>
                      </a:r>
                      <a:endParaRPr lang="en-US" b="0">
                        <a:latin typeface="Calibri" pitchFamily="34" charset="0"/>
                        <a:cs typeface="Calibri" pitchFamily="34" charset="0"/>
                      </a:endParaRPr>
                    </a:p>
                  </a:txBody>
                  <a:tcPr marL="28575" marR="28575" marT="28575" marB="28575"/>
                </a:tc>
              </a:tr>
              <a:tr h="242423">
                <a:tc>
                  <a:txBody>
                    <a:bodyPr/>
                    <a:lstStyle/>
                    <a:p>
                      <a:pPr algn="ctr"/>
                      <a:r>
                        <a:rPr lang="en-US" dirty="0">
                          <a:latin typeface="Calibri" pitchFamily="34" charset="0"/>
                          <a:cs typeface="Calibri" pitchFamily="34" charset="0"/>
                        </a:rPr>
                        <a:t>Multipath</a:t>
                      </a:r>
                      <a:endParaRPr lang="en-US" b="0" dirty="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1.4</a:t>
                      </a:r>
                      <a:endParaRPr lang="en-US" b="0" dirty="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Receiver</a:t>
                      </a:r>
                      <a:endParaRPr lang="en-US" b="0" dirty="0">
                        <a:latin typeface="Calibri" pitchFamily="34" charset="0"/>
                        <a:cs typeface="Calibri" pitchFamily="34" charset="0"/>
                      </a:endParaRPr>
                    </a:p>
                  </a:txBody>
                  <a:tcPr marL="28575" marR="28575" marT="28575" marB="28575"/>
                </a:tc>
              </a:tr>
              <a:tr h="242423">
                <a:tc>
                  <a:txBody>
                    <a:bodyPr/>
                    <a:lstStyle/>
                    <a:p>
                      <a:pPr algn="ctr"/>
                      <a:r>
                        <a:rPr lang="en-US" dirty="0" smtClean="0">
                          <a:latin typeface="Calibri" pitchFamily="34" charset="0"/>
                          <a:cs typeface="Calibri" pitchFamily="34" charset="0"/>
                        </a:rPr>
                        <a:t>Receiver Noise</a:t>
                      </a:r>
                      <a:endParaRPr lang="en-US" b="0" dirty="0">
                        <a:latin typeface="Calibri" pitchFamily="34" charset="0"/>
                        <a:cs typeface="Calibri" pitchFamily="34" charset="0"/>
                      </a:endParaRPr>
                    </a:p>
                  </a:txBody>
                  <a:tcPr marL="28575" marR="28575" marT="28575" marB="28575"/>
                </a:tc>
                <a:tc>
                  <a:txBody>
                    <a:bodyPr/>
                    <a:lstStyle/>
                    <a:p>
                      <a:pPr algn="ctr"/>
                      <a:r>
                        <a:rPr lang="en-US">
                          <a:latin typeface="Calibri" pitchFamily="34" charset="0"/>
                          <a:cs typeface="Calibri" pitchFamily="34" charset="0"/>
                        </a:rPr>
                        <a:t>0.5</a:t>
                      </a:r>
                      <a:endParaRPr lang="en-US" b="0">
                        <a:latin typeface="Calibri" pitchFamily="34" charset="0"/>
                        <a:cs typeface="Calibri" pitchFamily="34" charset="0"/>
                      </a:endParaRPr>
                    </a:p>
                  </a:txBody>
                  <a:tcPr marL="28575" marR="28575" marT="28575" marB="28575"/>
                </a:tc>
                <a:tc>
                  <a:txBody>
                    <a:bodyPr/>
                    <a:lstStyle/>
                    <a:p>
                      <a:pPr algn="ctr"/>
                      <a:r>
                        <a:rPr lang="en-US" dirty="0">
                          <a:latin typeface="Calibri" pitchFamily="34" charset="0"/>
                          <a:cs typeface="Calibri" pitchFamily="34" charset="0"/>
                        </a:rPr>
                        <a:t>Receiver</a:t>
                      </a:r>
                      <a:endParaRPr lang="en-US" b="0" dirty="0">
                        <a:latin typeface="Calibri" pitchFamily="34" charset="0"/>
                        <a:cs typeface="Calibri" pitchFamily="34" charset="0"/>
                      </a:endParaRPr>
                    </a:p>
                  </a:txBody>
                  <a:tcPr marL="28575" marR="28575" marT="28575" marB="28575"/>
                </a:tc>
              </a:tr>
              <a:tr h="242423">
                <a:tc>
                  <a:txBody>
                    <a:bodyPr/>
                    <a:lstStyle/>
                    <a:p>
                      <a:pPr algn="ctr"/>
                      <a:r>
                        <a:rPr lang="en-US" dirty="0" smtClean="0">
                          <a:latin typeface="Calibri" pitchFamily="34" charset="0"/>
                          <a:cs typeface="Calibri" pitchFamily="34" charset="0"/>
                        </a:rPr>
                        <a:t>Dilution of Precision</a:t>
                      </a:r>
                      <a:endParaRPr lang="en-US" b="0" dirty="0">
                        <a:latin typeface="Calibri" pitchFamily="34" charset="0"/>
                        <a:cs typeface="Calibri" pitchFamily="34" charset="0"/>
                      </a:endParaRPr>
                    </a:p>
                  </a:txBody>
                  <a:tcPr marL="28575" marR="28575" marT="28575" marB="28575"/>
                </a:tc>
                <a:tc>
                  <a:txBody>
                    <a:bodyPr/>
                    <a:lstStyle/>
                    <a:p>
                      <a:pPr algn="ctr"/>
                      <a:r>
                        <a:rPr lang="en-US" dirty="0" smtClean="0">
                          <a:latin typeface="Calibri" pitchFamily="34" charset="0"/>
                          <a:cs typeface="Calibri" pitchFamily="34" charset="0"/>
                        </a:rPr>
                        <a:t>1-6</a:t>
                      </a:r>
                      <a:endParaRPr lang="en-US" b="0" dirty="0">
                        <a:latin typeface="Calibri" pitchFamily="34" charset="0"/>
                        <a:cs typeface="Calibri" pitchFamily="34" charset="0"/>
                      </a:endParaRPr>
                    </a:p>
                  </a:txBody>
                  <a:tcPr marL="28575" marR="28575" marT="28575" marB="28575"/>
                </a:tc>
                <a:tc>
                  <a:txBody>
                    <a:bodyPr/>
                    <a:lstStyle/>
                    <a:p>
                      <a:pPr algn="ctr"/>
                      <a:endParaRPr lang="en-US" b="0" dirty="0">
                        <a:latin typeface="Calibri" pitchFamily="34" charset="0"/>
                        <a:cs typeface="Calibri" pitchFamily="34" charset="0"/>
                      </a:endParaRPr>
                    </a:p>
                  </a:txBody>
                  <a:tcPr marL="28575" marR="28575" marT="28575" marB="28575"/>
                </a:tc>
              </a:tr>
            </a:tbl>
          </a:graphicData>
        </a:graphic>
      </p:graphicFrame>
      <p:sp>
        <p:nvSpPr>
          <p:cNvPr id="7" name="Content Placeholder 6"/>
          <p:cNvSpPr>
            <a:spLocks noGrp="1"/>
          </p:cNvSpPr>
          <p:nvPr>
            <p:ph idx="1"/>
          </p:nvPr>
        </p:nvSpPr>
        <p:spPr/>
        <p:txBody>
          <a:bodyPr/>
          <a:lstStyle/>
          <a:p>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pages.central.edu/emp/lintont/ti83/html/linreg/squares1.gif"/>
          <p:cNvPicPr>
            <a:picLocks noChangeAspect="1" noChangeArrowheads="1"/>
          </p:cNvPicPr>
          <p:nvPr/>
        </p:nvPicPr>
        <p:blipFill>
          <a:blip r:embed="rId2" cstate="print"/>
          <a:srcRect/>
          <a:stretch>
            <a:fillRect/>
          </a:stretch>
        </p:blipFill>
        <p:spPr bwMode="auto">
          <a:xfrm>
            <a:off x="2915709" y="1367790"/>
            <a:ext cx="6056841" cy="4495801"/>
          </a:xfrm>
          <a:prstGeom prst="rect">
            <a:avLst/>
          </a:prstGeom>
          <a:noFill/>
        </p:spPr>
      </p:pic>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Least Square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33525"/>
            <a:ext cx="7772400" cy="3657600"/>
          </a:xfrm>
        </p:spPr>
        <p:txBody>
          <a:bodyPr/>
          <a:lstStyle/>
          <a:p>
            <a:r>
              <a:rPr lang="en-US" b="1" i="1" dirty="0" smtClean="0">
                <a:latin typeface="Calibri" pitchFamily="34" charset="0"/>
                <a:cs typeface="Calibri" pitchFamily="34" charset="0"/>
              </a:rPr>
              <a:t>∆</a:t>
            </a:r>
            <a:r>
              <a:rPr lang="el-GR" b="1" i="1" dirty="0" smtClean="0">
                <a:latin typeface="Calibri" pitchFamily="34" charset="0"/>
                <a:cs typeface="Calibri" pitchFamily="34" charset="0"/>
              </a:rPr>
              <a:t>ρ</a:t>
            </a:r>
            <a:r>
              <a:rPr lang="en-US" b="1" dirty="0" smtClean="0">
                <a:latin typeface="Calibri" pitchFamily="34" charset="0"/>
                <a:cs typeface="Calibri" pitchFamily="34" charset="0"/>
              </a:rPr>
              <a:t> – delta pseudorange </a:t>
            </a:r>
          </a:p>
          <a:p>
            <a:r>
              <a:rPr lang="en-US" b="1" i="1" dirty="0" smtClean="0">
                <a:latin typeface="Calibri" pitchFamily="34" charset="0"/>
                <a:cs typeface="Calibri" pitchFamily="34" charset="0"/>
              </a:rPr>
              <a:t>H</a:t>
            </a:r>
            <a:r>
              <a:rPr lang="en-US" b="1" dirty="0" smtClean="0">
                <a:latin typeface="Calibri" pitchFamily="34" charset="0"/>
                <a:cs typeface="Calibri" pitchFamily="34" charset="0"/>
              </a:rPr>
              <a:t> – </a:t>
            </a:r>
            <a:r>
              <a:rPr lang="en-US" b="1" i="1" dirty="0" smtClean="0">
                <a:latin typeface="Calibri" pitchFamily="34" charset="0"/>
                <a:cs typeface="Calibri" pitchFamily="34" charset="0"/>
              </a:rPr>
              <a:t>n</a:t>
            </a:r>
            <a:r>
              <a:rPr lang="en-US" b="1" dirty="0" smtClean="0">
                <a:latin typeface="Calibri" pitchFamily="34" charset="0"/>
                <a:cs typeface="Calibri" pitchFamily="34" charset="0"/>
              </a:rPr>
              <a:t>x4 matrix</a:t>
            </a:r>
          </a:p>
          <a:p>
            <a:endParaRPr lang="en-US" b="1" dirty="0" smtClean="0">
              <a:latin typeface="Calibri" pitchFamily="34" charset="0"/>
              <a:cs typeface="Calibri" pitchFamily="34" charset="0"/>
            </a:endParaRPr>
          </a:p>
          <a:p>
            <a:r>
              <a:rPr lang="en-US" b="1" dirty="0" smtClean="0">
                <a:latin typeface="Calibri" pitchFamily="34" charset="0"/>
                <a:cs typeface="Calibri" pitchFamily="34" charset="0"/>
              </a:rPr>
              <a:t>H ∆x = ∆</a:t>
            </a:r>
            <a:r>
              <a:rPr lang="el-GR" b="1" dirty="0" smtClean="0">
                <a:latin typeface="Calibri" pitchFamily="34" charset="0"/>
                <a:cs typeface="Calibri" pitchFamily="34" charset="0"/>
              </a:rPr>
              <a:t>ρ</a:t>
            </a:r>
            <a:endParaRPr lang="en-US" dirty="0" smtClean="0">
              <a:latin typeface="Calibri" pitchFamily="34" charset="0"/>
              <a:cs typeface="Calibri" pitchFamily="34" charset="0"/>
            </a:endParaRPr>
          </a:p>
          <a:p>
            <a:r>
              <a:rPr lang="en-US" b="1" dirty="0" smtClean="0">
                <a:latin typeface="Calibri" pitchFamily="34" charset="0"/>
                <a:cs typeface="Calibri" pitchFamily="34" charset="0"/>
              </a:rPr>
              <a:t>∆x = H−1 ∆</a:t>
            </a:r>
            <a:r>
              <a:rPr lang="el-GR" b="1" dirty="0" smtClean="0">
                <a:latin typeface="Calibri" pitchFamily="34" charset="0"/>
                <a:cs typeface="Calibri" pitchFamily="34" charset="0"/>
              </a:rPr>
              <a:t>ρ</a:t>
            </a:r>
            <a:endParaRPr lang="en-US" b="1" dirty="0" smtClean="0">
              <a:latin typeface="Calibri" pitchFamily="34" charset="0"/>
              <a:cs typeface="Calibri" pitchFamily="34" charset="0"/>
            </a:endParaRPr>
          </a:p>
          <a:p>
            <a:endParaRPr lang="en-US" b="1" dirty="0" smtClean="0">
              <a:latin typeface="Calibri" pitchFamily="34" charset="0"/>
              <a:cs typeface="Calibri" pitchFamily="34" charset="0"/>
            </a:endParaRPr>
          </a:p>
          <a:p>
            <a:endParaRPr lang="en-US" b="1" dirty="0" smtClean="0">
              <a:latin typeface="Calibri" pitchFamily="34" charset="0"/>
              <a:cs typeface="Calibri" pitchFamily="34" charset="0"/>
            </a:endParaRPr>
          </a:p>
          <a:p>
            <a:r>
              <a:rPr lang="en-US" b="1" dirty="0" smtClean="0">
                <a:latin typeface="Calibri" pitchFamily="34" charset="0"/>
                <a:cs typeface="Calibri" pitchFamily="34" charset="0"/>
              </a:rPr>
              <a:t>Weight Least Square</a:t>
            </a:r>
          </a:p>
          <a:p>
            <a:r>
              <a:rPr lang="en-US" b="1" dirty="0" err="1" smtClean="0">
                <a:latin typeface="Calibri" pitchFamily="34" charset="0"/>
                <a:cs typeface="Calibri" pitchFamily="34" charset="0"/>
              </a:rPr>
              <a:t>Kalman</a:t>
            </a:r>
            <a:r>
              <a:rPr lang="en-US" b="1" dirty="0" smtClean="0">
                <a:latin typeface="Calibri" pitchFamily="34" charset="0"/>
                <a:cs typeface="Calibri" pitchFamily="34" charset="0"/>
              </a:rPr>
              <a:t> filter</a:t>
            </a:r>
            <a:endParaRPr lang="en-US" dirty="0">
              <a:latin typeface="Calibri" pitchFamily="34" charset="0"/>
              <a:cs typeface="Calibri" pitchFamily="34" charset="0"/>
            </a:endParaRPr>
          </a:p>
        </p:txBody>
      </p:sp>
      <p:sp>
        <p:nvSpPr>
          <p:cNvPr id="5" name="TextBox 4"/>
          <p:cNvSpPr txBox="1"/>
          <p:nvPr/>
        </p:nvSpPr>
        <p:spPr>
          <a:xfrm>
            <a:off x="7696200" y="6172200"/>
            <a:ext cx="1391728" cy="215444"/>
          </a:xfrm>
          <a:prstGeom prst="rect">
            <a:avLst/>
          </a:prstGeom>
          <a:noFill/>
        </p:spPr>
        <p:txBody>
          <a:bodyPr wrap="none" rtlCol="0">
            <a:spAutoFit/>
          </a:bodyPr>
          <a:lstStyle/>
          <a:p>
            <a:r>
              <a:rPr lang="en-US" sz="800" dirty="0" smtClean="0"/>
              <a:t>Source: pages.central.edu</a:t>
            </a:r>
            <a:endParaRPr lang="en-US" sz="800"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Pseudorange Corrections</a:t>
            </a:r>
            <a:endParaRPr lang="en-US" sz="2800" b="1" dirty="0">
              <a:solidFill>
                <a:schemeClr val="tx1"/>
              </a:solidFill>
              <a:cs typeface="Calibri" pitchFamily="34" charset="0"/>
            </a:endParaRPr>
          </a:p>
        </p:txBody>
      </p:sp>
      <p:grpSp>
        <p:nvGrpSpPr>
          <p:cNvPr id="15" name="Group 14"/>
          <p:cNvGrpSpPr/>
          <p:nvPr/>
        </p:nvGrpSpPr>
        <p:grpSpPr>
          <a:xfrm>
            <a:off x="1440190" y="3904102"/>
            <a:ext cx="202409" cy="188017"/>
            <a:chOff x="3759991" y="3240983"/>
            <a:chExt cx="533399" cy="528540"/>
          </a:xfrm>
        </p:grpSpPr>
        <p:sp>
          <p:nvSpPr>
            <p:cNvPr id="14"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1" name="Straight Connector 10"/>
            <p:cNvCxnSpPr>
              <a:stCxn id="9" idx="2"/>
              <a:endCxn id="9"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13" name="Straight Connector 12"/>
            <p:cNvCxnSpPr>
              <a:stCxn id="9" idx="0"/>
              <a:endCxn id="9"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17" name="Straight Arrow Connector 16"/>
          <p:cNvCxnSpPr>
            <a:stCxn id="20" idx="2"/>
            <a:endCxn id="14" idx="0"/>
          </p:cNvCxnSpPr>
          <p:nvPr/>
        </p:nvCxnSpPr>
        <p:spPr bwMode="auto">
          <a:xfrm flipH="1">
            <a:off x="1541395" y="3420649"/>
            <a:ext cx="1633" cy="483453"/>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sp>
        <p:nvSpPr>
          <p:cNvPr id="20" name="TextBox 19"/>
          <p:cNvSpPr txBox="1"/>
          <p:nvPr/>
        </p:nvSpPr>
        <p:spPr>
          <a:xfrm>
            <a:off x="704850" y="2589652"/>
            <a:ext cx="1676356" cy="830997"/>
          </a:xfrm>
          <a:prstGeom prst="rect">
            <a:avLst/>
          </a:prstGeom>
          <a:noFill/>
        </p:spPr>
        <p:txBody>
          <a:bodyPr wrap="none" rtlCol="0">
            <a:spAutoFit/>
          </a:bodyPr>
          <a:lstStyle/>
          <a:p>
            <a:r>
              <a:rPr lang="en-US" sz="1600" dirty="0" smtClean="0">
                <a:latin typeface="Calibri" pitchFamily="34" charset="0"/>
                <a:cs typeface="Calibri" pitchFamily="34" charset="0"/>
              </a:rPr>
              <a:t>SV clock error</a:t>
            </a:r>
          </a:p>
          <a:p>
            <a:r>
              <a:rPr lang="en-US" sz="1600" dirty="0" smtClean="0">
                <a:latin typeface="Calibri" pitchFamily="34" charset="0"/>
                <a:cs typeface="Calibri" pitchFamily="34" charset="0"/>
              </a:rPr>
              <a:t>Group delay</a:t>
            </a:r>
          </a:p>
          <a:p>
            <a:r>
              <a:rPr lang="en-US" sz="1600" dirty="0" smtClean="0">
                <a:latin typeface="Calibri" pitchFamily="34" charset="0"/>
                <a:cs typeface="Calibri" pitchFamily="34" charset="0"/>
              </a:rPr>
              <a:t>Relativistic effects</a:t>
            </a:r>
            <a:endParaRPr lang="en-US" sz="1600" dirty="0">
              <a:latin typeface="Calibri" pitchFamily="34" charset="0"/>
              <a:cs typeface="Calibri" pitchFamily="34" charset="0"/>
            </a:endParaRPr>
          </a:p>
        </p:txBody>
      </p:sp>
      <p:sp>
        <p:nvSpPr>
          <p:cNvPr id="22" name="TextBox 21"/>
          <p:cNvSpPr txBox="1"/>
          <p:nvPr/>
        </p:nvSpPr>
        <p:spPr>
          <a:xfrm>
            <a:off x="169657" y="3827800"/>
            <a:ext cx="973343" cy="338554"/>
          </a:xfrm>
          <a:prstGeom prst="rect">
            <a:avLst/>
          </a:prstGeom>
          <a:noFill/>
        </p:spPr>
        <p:txBody>
          <a:bodyPr wrap="none" rtlCol="0">
            <a:spAutoFit/>
          </a:bodyPr>
          <a:lstStyle/>
          <a:p>
            <a:r>
              <a:rPr lang="en-US" sz="1600" dirty="0" smtClean="0">
                <a:latin typeface="Calibri" pitchFamily="34" charset="0"/>
                <a:cs typeface="Calibri" pitchFamily="34" charset="0"/>
              </a:rPr>
              <a:t>GPS Time</a:t>
            </a:r>
            <a:endParaRPr lang="en-US" sz="1600" dirty="0">
              <a:latin typeface="Calibri" pitchFamily="34" charset="0"/>
              <a:cs typeface="Calibri" pitchFamily="34" charset="0"/>
            </a:endParaRPr>
          </a:p>
        </p:txBody>
      </p:sp>
      <p:cxnSp>
        <p:nvCxnSpPr>
          <p:cNvPr id="24" name="Straight Arrow Connector 23"/>
          <p:cNvCxnSpPr>
            <a:stCxn id="22" idx="3"/>
            <a:endCxn id="14" idx="2"/>
          </p:cNvCxnSpPr>
          <p:nvPr/>
        </p:nvCxnSpPr>
        <p:spPr bwMode="auto">
          <a:xfrm>
            <a:off x="1143000" y="3997077"/>
            <a:ext cx="297190" cy="1034"/>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grpSp>
        <p:nvGrpSpPr>
          <p:cNvPr id="27" name="Group 26"/>
          <p:cNvGrpSpPr/>
          <p:nvPr/>
        </p:nvGrpSpPr>
        <p:grpSpPr>
          <a:xfrm>
            <a:off x="1931191" y="4536619"/>
            <a:ext cx="202409" cy="188017"/>
            <a:chOff x="3759991" y="3240983"/>
            <a:chExt cx="533399" cy="528540"/>
          </a:xfrm>
        </p:grpSpPr>
        <p:sp>
          <p:nvSpPr>
            <p:cNvPr id="28"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30" name="Straight Connector 29"/>
            <p:cNvCxnSpPr>
              <a:stCxn id="29" idx="2"/>
              <a:endCxn id="29"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31" name="Straight Connector 30"/>
            <p:cNvCxnSpPr>
              <a:stCxn id="29" idx="0"/>
              <a:endCxn id="29"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33" name="Shape 32"/>
          <p:cNvCxnSpPr>
            <a:stCxn id="14" idx="4"/>
            <a:endCxn id="28" idx="2"/>
          </p:cNvCxnSpPr>
          <p:nvPr/>
        </p:nvCxnSpPr>
        <p:spPr bwMode="auto">
          <a:xfrm rot="16200000" flipH="1">
            <a:off x="1467039" y="4166475"/>
            <a:ext cx="538509" cy="389796"/>
          </a:xfrm>
          <a:prstGeom prst="bentConnector2">
            <a:avLst/>
          </a:prstGeom>
          <a:solidFill>
            <a:schemeClr val="accent1"/>
          </a:solidFill>
          <a:ln w="28575" cap="flat" cmpd="sng" algn="ctr">
            <a:solidFill>
              <a:schemeClr val="accent2"/>
            </a:solidFill>
            <a:prstDash val="solid"/>
            <a:round/>
            <a:headEnd type="none" w="med" len="med"/>
            <a:tailEnd type="triangle" w="med" len="med"/>
          </a:ln>
          <a:effectLst/>
        </p:spPr>
      </p:cxnSp>
      <p:cxnSp>
        <p:nvCxnSpPr>
          <p:cNvPr id="35" name="Straight Arrow Connector 34"/>
          <p:cNvCxnSpPr>
            <a:stCxn id="36" idx="0"/>
            <a:endCxn id="28" idx="4"/>
          </p:cNvCxnSpPr>
          <p:nvPr/>
        </p:nvCxnSpPr>
        <p:spPr bwMode="auto">
          <a:xfrm flipV="1">
            <a:off x="2031737" y="4724636"/>
            <a:ext cx="659" cy="427933"/>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sp>
        <p:nvSpPr>
          <p:cNvPr id="36" name="TextBox 35"/>
          <p:cNvSpPr txBox="1"/>
          <p:nvPr/>
        </p:nvSpPr>
        <p:spPr>
          <a:xfrm>
            <a:off x="1143000" y="5152569"/>
            <a:ext cx="1777474" cy="830997"/>
          </a:xfrm>
          <a:prstGeom prst="rect">
            <a:avLst/>
          </a:prstGeom>
          <a:noFill/>
        </p:spPr>
        <p:txBody>
          <a:bodyPr wrap="none" rtlCol="0">
            <a:spAutoFit/>
          </a:bodyPr>
          <a:lstStyle/>
          <a:p>
            <a:r>
              <a:rPr lang="en-US" sz="1600" dirty="0" smtClean="0">
                <a:latin typeface="Calibri" pitchFamily="34" charset="0"/>
                <a:cs typeface="Calibri" pitchFamily="34" charset="0"/>
              </a:rPr>
              <a:t>Geometric Delay</a:t>
            </a:r>
          </a:p>
          <a:p>
            <a:r>
              <a:rPr lang="en-US" sz="1600" dirty="0" err="1" smtClean="0">
                <a:latin typeface="Calibri" pitchFamily="34" charset="0"/>
                <a:cs typeface="Calibri" pitchFamily="34" charset="0"/>
              </a:rPr>
              <a:t>Ionosphetic</a:t>
            </a:r>
            <a:r>
              <a:rPr lang="en-US" sz="1600" dirty="0" smtClean="0">
                <a:latin typeface="Calibri" pitchFamily="34" charset="0"/>
                <a:cs typeface="Calibri" pitchFamily="34" charset="0"/>
              </a:rPr>
              <a:t> Delay</a:t>
            </a:r>
          </a:p>
          <a:p>
            <a:r>
              <a:rPr lang="en-US" sz="1600" dirty="0" err="1" smtClean="0">
                <a:latin typeface="Calibri" pitchFamily="34" charset="0"/>
                <a:cs typeface="Calibri" pitchFamily="34" charset="0"/>
              </a:rPr>
              <a:t>Tropospheric</a:t>
            </a:r>
            <a:r>
              <a:rPr lang="en-US" sz="1600" dirty="0" smtClean="0">
                <a:latin typeface="Calibri" pitchFamily="34" charset="0"/>
                <a:cs typeface="Calibri" pitchFamily="34" charset="0"/>
              </a:rPr>
              <a:t> Delay</a:t>
            </a:r>
          </a:p>
        </p:txBody>
      </p:sp>
      <p:cxnSp>
        <p:nvCxnSpPr>
          <p:cNvPr id="40" name="Straight Connector 39"/>
          <p:cNvCxnSpPr/>
          <p:nvPr/>
        </p:nvCxnSpPr>
        <p:spPr bwMode="auto">
          <a:xfrm>
            <a:off x="1892300" y="4847769"/>
            <a:ext cx="76200"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cxnSp>
        <p:nvCxnSpPr>
          <p:cNvPr id="42" name="Straight Arrow Connector 41"/>
          <p:cNvCxnSpPr>
            <a:stCxn id="28" idx="6"/>
            <a:endCxn id="44" idx="2"/>
          </p:cNvCxnSpPr>
          <p:nvPr/>
        </p:nvCxnSpPr>
        <p:spPr bwMode="auto">
          <a:xfrm>
            <a:off x="2133600" y="4630628"/>
            <a:ext cx="876300" cy="0"/>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grpSp>
        <p:nvGrpSpPr>
          <p:cNvPr id="43" name="Group 42"/>
          <p:cNvGrpSpPr/>
          <p:nvPr/>
        </p:nvGrpSpPr>
        <p:grpSpPr>
          <a:xfrm>
            <a:off x="3009900" y="4536619"/>
            <a:ext cx="202409" cy="188017"/>
            <a:chOff x="3759991" y="3240983"/>
            <a:chExt cx="533399" cy="528540"/>
          </a:xfrm>
        </p:grpSpPr>
        <p:sp>
          <p:nvSpPr>
            <p:cNvPr id="44"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46" name="Straight Connector 45"/>
            <p:cNvCxnSpPr>
              <a:stCxn id="45" idx="2"/>
              <a:endCxn id="45"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47" name="Straight Connector 46"/>
            <p:cNvCxnSpPr>
              <a:stCxn id="45" idx="0"/>
              <a:endCxn id="45"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49" name="Straight Connector 48"/>
          <p:cNvCxnSpPr/>
          <p:nvPr/>
        </p:nvCxnSpPr>
        <p:spPr bwMode="auto">
          <a:xfrm>
            <a:off x="2819400" y="4542969"/>
            <a:ext cx="76200"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grpSp>
        <p:nvGrpSpPr>
          <p:cNvPr id="50" name="Group 49"/>
          <p:cNvGrpSpPr/>
          <p:nvPr/>
        </p:nvGrpSpPr>
        <p:grpSpPr>
          <a:xfrm>
            <a:off x="3004341" y="5414546"/>
            <a:ext cx="202409" cy="188017"/>
            <a:chOff x="3759991" y="3240983"/>
            <a:chExt cx="533399" cy="528540"/>
          </a:xfrm>
        </p:grpSpPr>
        <p:sp>
          <p:nvSpPr>
            <p:cNvPr id="51"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53" name="Straight Connector 52"/>
            <p:cNvCxnSpPr>
              <a:stCxn id="52" idx="2"/>
              <a:endCxn id="52"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54" name="Straight Connector 53"/>
            <p:cNvCxnSpPr>
              <a:stCxn id="52" idx="0"/>
              <a:endCxn id="52"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55" name="Straight Arrow Connector 54"/>
          <p:cNvCxnSpPr>
            <a:stCxn id="51" idx="0"/>
            <a:endCxn id="44" idx="4"/>
          </p:cNvCxnSpPr>
          <p:nvPr/>
        </p:nvCxnSpPr>
        <p:spPr bwMode="auto">
          <a:xfrm flipV="1">
            <a:off x="3105546" y="4724636"/>
            <a:ext cx="5559" cy="689910"/>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cxnSp>
        <p:nvCxnSpPr>
          <p:cNvPr id="59" name="Straight Arrow Connector 58"/>
          <p:cNvCxnSpPr>
            <a:stCxn id="65" idx="0"/>
            <a:endCxn id="51" idx="4"/>
          </p:cNvCxnSpPr>
          <p:nvPr/>
        </p:nvCxnSpPr>
        <p:spPr bwMode="auto">
          <a:xfrm flipH="1" flipV="1">
            <a:off x="3105546" y="5602563"/>
            <a:ext cx="3676" cy="345383"/>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cxnSp>
        <p:nvCxnSpPr>
          <p:cNvPr id="62" name="Straight Arrow Connector 61"/>
          <p:cNvCxnSpPr>
            <a:stCxn id="67" idx="1"/>
            <a:endCxn id="51" idx="6"/>
          </p:cNvCxnSpPr>
          <p:nvPr/>
        </p:nvCxnSpPr>
        <p:spPr bwMode="auto">
          <a:xfrm flipH="1">
            <a:off x="3206750" y="5508000"/>
            <a:ext cx="391907" cy="555"/>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sp>
        <p:nvSpPr>
          <p:cNvPr id="65" name="TextBox 64"/>
          <p:cNvSpPr txBox="1"/>
          <p:nvPr/>
        </p:nvSpPr>
        <p:spPr>
          <a:xfrm>
            <a:off x="2622550" y="5947946"/>
            <a:ext cx="973343" cy="338554"/>
          </a:xfrm>
          <a:prstGeom prst="rect">
            <a:avLst/>
          </a:prstGeom>
          <a:noFill/>
        </p:spPr>
        <p:txBody>
          <a:bodyPr wrap="none" rtlCol="0">
            <a:spAutoFit/>
          </a:bodyPr>
          <a:lstStyle/>
          <a:p>
            <a:r>
              <a:rPr lang="en-US" sz="1600" dirty="0" smtClean="0">
                <a:latin typeface="Calibri" pitchFamily="34" charset="0"/>
                <a:cs typeface="Calibri" pitchFamily="34" charset="0"/>
              </a:rPr>
              <a:t>GPS Time</a:t>
            </a:r>
            <a:endParaRPr lang="en-US" sz="1600" dirty="0">
              <a:latin typeface="Calibri" pitchFamily="34" charset="0"/>
              <a:cs typeface="Calibri" pitchFamily="34" charset="0"/>
            </a:endParaRPr>
          </a:p>
        </p:txBody>
      </p:sp>
      <p:sp>
        <p:nvSpPr>
          <p:cNvPr id="67" name="TextBox 66"/>
          <p:cNvSpPr txBox="1"/>
          <p:nvPr/>
        </p:nvSpPr>
        <p:spPr>
          <a:xfrm>
            <a:off x="3598657" y="5338723"/>
            <a:ext cx="1303562" cy="338554"/>
          </a:xfrm>
          <a:prstGeom prst="rect">
            <a:avLst/>
          </a:prstGeom>
          <a:noFill/>
        </p:spPr>
        <p:txBody>
          <a:bodyPr wrap="none" rtlCol="0">
            <a:spAutoFit/>
          </a:bodyPr>
          <a:lstStyle/>
          <a:p>
            <a:r>
              <a:rPr lang="en-US" sz="1600" dirty="0" smtClean="0">
                <a:latin typeface="Calibri" pitchFamily="34" charset="0"/>
                <a:cs typeface="Calibri" pitchFamily="34" charset="0"/>
              </a:rPr>
              <a:t>User CLK Bias</a:t>
            </a:r>
            <a:endParaRPr lang="en-US" sz="1600" dirty="0">
              <a:latin typeface="Calibri" pitchFamily="34" charset="0"/>
              <a:cs typeface="Calibri" pitchFamily="34" charset="0"/>
            </a:endParaRPr>
          </a:p>
        </p:txBody>
      </p:sp>
      <p:cxnSp>
        <p:nvCxnSpPr>
          <p:cNvPr id="70" name="Straight Arrow Connector 69"/>
          <p:cNvCxnSpPr>
            <a:stCxn id="44" idx="6"/>
            <a:endCxn id="74" idx="2"/>
          </p:cNvCxnSpPr>
          <p:nvPr/>
        </p:nvCxnSpPr>
        <p:spPr bwMode="auto">
          <a:xfrm flipV="1">
            <a:off x="3212309" y="4629998"/>
            <a:ext cx="1359691" cy="630"/>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sp>
        <p:nvSpPr>
          <p:cNvPr id="72" name="TextBox 71"/>
          <p:cNvSpPr txBox="1"/>
          <p:nvPr/>
        </p:nvSpPr>
        <p:spPr>
          <a:xfrm>
            <a:off x="3262640" y="4335889"/>
            <a:ext cx="1263936" cy="338554"/>
          </a:xfrm>
          <a:prstGeom prst="rect">
            <a:avLst/>
          </a:prstGeom>
          <a:noFill/>
        </p:spPr>
        <p:txBody>
          <a:bodyPr wrap="none" rtlCol="0">
            <a:spAutoFit/>
          </a:bodyPr>
          <a:lstStyle/>
          <a:p>
            <a:r>
              <a:rPr lang="en-US" sz="1600" dirty="0" smtClean="0">
                <a:latin typeface="Calibri" pitchFamily="34" charset="0"/>
                <a:cs typeface="Calibri" pitchFamily="34" charset="0"/>
              </a:rPr>
              <a:t>Pseudorange</a:t>
            </a:r>
            <a:endParaRPr lang="en-US" sz="1600" dirty="0">
              <a:latin typeface="Calibri" pitchFamily="34" charset="0"/>
              <a:cs typeface="Calibri" pitchFamily="34" charset="0"/>
            </a:endParaRPr>
          </a:p>
        </p:txBody>
      </p:sp>
      <p:grpSp>
        <p:nvGrpSpPr>
          <p:cNvPr id="73" name="Group 72"/>
          <p:cNvGrpSpPr/>
          <p:nvPr/>
        </p:nvGrpSpPr>
        <p:grpSpPr>
          <a:xfrm>
            <a:off x="4572000" y="4535989"/>
            <a:ext cx="202409" cy="188017"/>
            <a:chOff x="3759991" y="3240983"/>
            <a:chExt cx="533399" cy="528540"/>
          </a:xfrm>
        </p:grpSpPr>
        <p:sp>
          <p:nvSpPr>
            <p:cNvPr id="74"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76" name="Straight Connector 75"/>
            <p:cNvCxnSpPr>
              <a:stCxn id="75" idx="2"/>
              <a:endCxn id="75"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77" name="Straight Connector 76"/>
            <p:cNvCxnSpPr>
              <a:stCxn id="75" idx="0"/>
              <a:endCxn id="75"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sp>
        <p:nvSpPr>
          <p:cNvPr id="79" name="TextBox 78"/>
          <p:cNvSpPr txBox="1"/>
          <p:nvPr/>
        </p:nvSpPr>
        <p:spPr>
          <a:xfrm>
            <a:off x="5457825" y="3661946"/>
            <a:ext cx="1148071" cy="338554"/>
          </a:xfrm>
          <a:prstGeom prst="rect">
            <a:avLst/>
          </a:prstGeom>
          <a:noFill/>
          <a:ln>
            <a:solidFill>
              <a:srgbClr val="A50021"/>
            </a:solidFill>
          </a:ln>
        </p:spPr>
        <p:txBody>
          <a:bodyPr wrap="none" rtlCol="0">
            <a:spAutoFit/>
          </a:bodyPr>
          <a:lstStyle/>
          <a:p>
            <a:r>
              <a:rPr lang="en-US" sz="1600" dirty="0" err="1" smtClean="0">
                <a:latin typeface="Calibri" pitchFamily="34" charset="0"/>
                <a:cs typeface="Calibri" pitchFamily="34" charset="0"/>
              </a:rPr>
              <a:t>Iono</a:t>
            </a:r>
            <a:r>
              <a:rPr lang="en-US" sz="1600" dirty="0" smtClean="0">
                <a:latin typeface="Calibri" pitchFamily="34" charset="0"/>
                <a:cs typeface="Calibri" pitchFamily="34" charset="0"/>
              </a:rPr>
              <a:t> Model</a:t>
            </a:r>
            <a:endParaRPr lang="en-US" sz="1600" dirty="0">
              <a:latin typeface="Calibri" pitchFamily="34" charset="0"/>
              <a:cs typeface="Calibri" pitchFamily="34" charset="0"/>
            </a:endParaRPr>
          </a:p>
        </p:txBody>
      </p:sp>
      <p:sp>
        <p:nvSpPr>
          <p:cNvPr id="80" name="TextBox 79"/>
          <p:cNvSpPr txBox="1"/>
          <p:nvPr/>
        </p:nvSpPr>
        <p:spPr>
          <a:xfrm>
            <a:off x="5410200" y="2899946"/>
            <a:ext cx="1252266" cy="338554"/>
          </a:xfrm>
          <a:prstGeom prst="rect">
            <a:avLst/>
          </a:prstGeom>
          <a:noFill/>
          <a:ln>
            <a:solidFill>
              <a:srgbClr val="C00000"/>
            </a:solidFill>
          </a:ln>
        </p:spPr>
        <p:txBody>
          <a:bodyPr wrap="none" rtlCol="0">
            <a:spAutoFit/>
          </a:bodyPr>
          <a:lstStyle/>
          <a:p>
            <a:r>
              <a:rPr lang="en-US" sz="1600" dirty="0" err="1" smtClean="0">
                <a:latin typeface="Calibri" pitchFamily="34" charset="0"/>
                <a:cs typeface="Calibri" pitchFamily="34" charset="0"/>
              </a:rPr>
              <a:t>Tropo</a:t>
            </a:r>
            <a:r>
              <a:rPr lang="en-US" sz="1600" dirty="0" smtClean="0">
                <a:latin typeface="Calibri" pitchFamily="34" charset="0"/>
                <a:cs typeface="Calibri" pitchFamily="34" charset="0"/>
              </a:rPr>
              <a:t> Model</a:t>
            </a:r>
            <a:endParaRPr lang="en-US" sz="1600" dirty="0">
              <a:latin typeface="Calibri" pitchFamily="34" charset="0"/>
              <a:cs typeface="Calibri" pitchFamily="34" charset="0"/>
            </a:endParaRPr>
          </a:p>
        </p:txBody>
      </p:sp>
      <p:sp>
        <p:nvSpPr>
          <p:cNvPr id="81" name="TextBox 80"/>
          <p:cNvSpPr txBox="1"/>
          <p:nvPr/>
        </p:nvSpPr>
        <p:spPr>
          <a:xfrm>
            <a:off x="5276850" y="2137946"/>
            <a:ext cx="1531573" cy="338554"/>
          </a:xfrm>
          <a:prstGeom prst="rect">
            <a:avLst/>
          </a:prstGeom>
          <a:noFill/>
          <a:ln>
            <a:solidFill>
              <a:srgbClr val="C00000"/>
            </a:solidFill>
          </a:ln>
        </p:spPr>
        <p:txBody>
          <a:bodyPr wrap="none" rtlCol="0">
            <a:spAutoFit/>
          </a:bodyPr>
          <a:lstStyle/>
          <a:p>
            <a:r>
              <a:rPr lang="en-US" sz="1600" dirty="0" smtClean="0">
                <a:latin typeface="Calibri" pitchFamily="34" charset="0"/>
                <a:cs typeface="Calibri" pitchFamily="34" charset="0"/>
              </a:rPr>
              <a:t>Clock correction</a:t>
            </a:r>
            <a:endParaRPr lang="en-US" sz="1600" dirty="0">
              <a:latin typeface="Calibri" pitchFamily="34" charset="0"/>
              <a:cs typeface="Calibri" pitchFamily="34" charset="0"/>
            </a:endParaRPr>
          </a:p>
        </p:txBody>
      </p:sp>
      <p:grpSp>
        <p:nvGrpSpPr>
          <p:cNvPr id="82" name="Group 81"/>
          <p:cNvGrpSpPr/>
          <p:nvPr/>
        </p:nvGrpSpPr>
        <p:grpSpPr>
          <a:xfrm>
            <a:off x="4572000" y="3738523"/>
            <a:ext cx="202409" cy="188017"/>
            <a:chOff x="3759991" y="3240983"/>
            <a:chExt cx="533399" cy="528540"/>
          </a:xfrm>
        </p:grpSpPr>
        <p:sp>
          <p:nvSpPr>
            <p:cNvPr id="83"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85" name="Straight Connector 84"/>
            <p:cNvCxnSpPr>
              <a:stCxn id="84" idx="2"/>
              <a:endCxn id="84"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86" name="Straight Connector 85"/>
            <p:cNvCxnSpPr>
              <a:stCxn id="84" idx="0"/>
              <a:endCxn id="84"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grpSp>
        <p:nvGrpSpPr>
          <p:cNvPr id="87" name="Group 86"/>
          <p:cNvGrpSpPr/>
          <p:nvPr/>
        </p:nvGrpSpPr>
        <p:grpSpPr>
          <a:xfrm>
            <a:off x="4572000" y="2976523"/>
            <a:ext cx="202409" cy="188017"/>
            <a:chOff x="3759991" y="3240983"/>
            <a:chExt cx="533399" cy="528540"/>
          </a:xfrm>
        </p:grpSpPr>
        <p:sp>
          <p:nvSpPr>
            <p:cNvPr id="88"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90" name="Straight Connector 89"/>
            <p:cNvCxnSpPr>
              <a:stCxn id="89" idx="2"/>
              <a:endCxn id="89"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91" name="Straight Connector 90"/>
            <p:cNvCxnSpPr>
              <a:stCxn id="89" idx="0"/>
              <a:endCxn id="89"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grpSp>
        <p:nvGrpSpPr>
          <p:cNvPr id="92" name="Group 91"/>
          <p:cNvGrpSpPr/>
          <p:nvPr/>
        </p:nvGrpSpPr>
        <p:grpSpPr>
          <a:xfrm>
            <a:off x="4572000" y="2214523"/>
            <a:ext cx="202409" cy="188017"/>
            <a:chOff x="3759991" y="3240983"/>
            <a:chExt cx="533399" cy="528540"/>
          </a:xfrm>
        </p:grpSpPr>
        <p:sp>
          <p:nvSpPr>
            <p:cNvPr id="93" name="Oval 97"/>
            <p:cNvSpPr>
              <a:spLocks noChangeArrowheads="1"/>
            </p:cNvSpPr>
            <p:nvPr/>
          </p:nvSpPr>
          <p:spPr bwMode="auto">
            <a:xfrm>
              <a:off x="3759991" y="3240983"/>
              <a:ext cx="533399" cy="52854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Oval 97"/>
            <p:cNvSpPr>
              <a:spLocks noChangeArrowheads="1"/>
            </p:cNvSpPr>
            <p:nvPr/>
          </p:nvSpPr>
          <p:spPr bwMode="auto">
            <a:xfrm>
              <a:off x="3803250" y="3280274"/>
              <a:ext cx="447395" cy="445197"/>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95" name="Straight Connector 94"/>
            <p:cNvCxnSpPr>
              <a:stCxn id="94" idx="2"/>
              <a:endCxn id="94" idx="6"/>
            </p:cNvCxnSpPr>
            <p:nvPr/>
          </p:nvCxnSpPr>
          <p:spPr bwMode="auto">
            <a:xfrm>
              <a:off x="3803250" y="3502873"/>
              <a:ext cx="447395"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96" name="Straight Connector 95"/>
            <p:cNvCxnSpPr>
              <a:stCxn id="94" idx="0"/>
              <a:endCxn id="94" idx="4"/>
            </p:cNvCxnSpPr>
            <p:nvPr/>
          </p:nvCxnSpPr>
          <p:spPr bwMode="auto">
            <a:xfrm>
              <a:off x="4026948" y="3280274"/>
              <a:ext cx="0" cy="445197"/>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99" name="Straight Arrow Connector 98"/>
          <p:cNvCxnSpPr>
            <a:stCxn id="79" idx="1"/>
            <a:endCxn id="83" idx="6"/>
          </p:cNvCxnSpPr>
          <p:nvPr/>
        </p:nvCxnSpPr>
        <p:spPr bwMode="auto">
          <a:xfrm flipH="1">
            <a:off x="4774409" y="3831223"/>
            <a:ext cx="683416" cy="1309"/>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01" name="Straight Arrow Connector 100"/>
          <p:cNvCxnSpPr>
            <a:stCxn id="81" idx="1"/>
            <a:endCxn id="93" idx="6"/>
          </p:cNvCxnSpPr>
          <p:nvPr/>
        </p:nvCxnSpPr>
        <p:spPr bwMode="auto">
          <a:xfrm flipH="1">
            <a:off x="4774409" y="2307223"/>
            <a:ext cx="502441" cy="1309"/>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03" name="Straight Arrow Connector 102"/>
          <p:cNvCxnSpPr>
            <a:stCxn id="80" idx="1"/>
            <a:endCxn id="88" idx="6"/>
          </p:cNvCxnSpPr>
          <p:nvPr/>
        </p:nvCxnSpPr>
        <p:spPr bwMode="auto">
          <a:xfrm flipH="1">
            <a:off x="4774409" y="3069223"/>
            <a:ext cx="635791" cy="1309"/>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05" name="Straight Arrow Connector 104"/>
          <p:cNvCxnSpPr>
            <a:stCxn id="93" idx="4"/>
            <a:endCxn id="89" idx="0"/>
          </p:cNvCxnSpPr>
          <p:nvPr/>
        </p:nvCxnSpPr>
        <p:spPr bwMode="auto">
          <a:xfrm>
            <a:off x="4673205" y="2402540"/>
            <a:ext cx="97" cy="587960"/>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09" name="Straight Arrow Connector 108"/>
          <p:cNvCxnSpPr>
            <a:stCxn id="88" idx="4"/>
            <a:endCxn id="83" idx="0"/>
          </p:cNvCxnSpPr>
          <p:nvPr/>
        </p:nvCxnSpPr>
        <p:spPr bwMode="auto">
          <a:xfrm>
            <a:off x="4673205" y="3164540"/>
            <a:ext cx="0" cy="573983"/>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11" name="Straight Arrow Connector 110"/>
          <p:cNvCxnSpPr>
            <a:stCxn id="83" idx="4"/>
            <a:endCxn id="74" idx="0"/>
          </p:cNvCxnSpPr>
          <p:nvPr/>
        </p:nvCxnSpPr>
        <p:spPr bwMode="auto">
          <a:xfrm>
            <a:off x="4673205" y="3926540"/>
            <a:ext cx="0" cy="609449"/>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cxnSp>
        <p:nvCxnSpPr>
          <p:cNvPr id="113" name="Straight Arrow Connector 112"/>
          <p:cNvCxnSpPr>
            <a:stCxn id="119" idx="2"/>
            <a:endCxn id="93" idx="0"/>
          </p:cNvCxnSpPr>
          <p:nvPr/>
        </p:nvCxnSpPr>
        <p:spPr bwMode="auto">
          <a:xfrm flipH="1">
            <a:off x="4673205" y="1714500"/>
            <a:ext cx="3887" cy="500023"/>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sp>
        <p:nvSpPr>
          <p:cNvPr id="115" name="TextBox 114"/>
          <p:cNvSpPr txBox="1"/>
          <p:nvPr/>
        </p:nvSpPr>
        <p:spPr>
          <a:xfrm>
            <a:off x="3124200" y="2019300"/>
            <a:ext cx="1150611" cy="584775"/>
          </a:xfrm>
          <a:prstGeom prst="rect">
            <a:avLst/>
          </a:prstGeom>
          <a:noFill/>
        </p:spPr>
        <p:txBody>
          <a:bodyPr wrap="square" rtlCol="0">
            <a:spAutoFit/>
          </a:bodyPr>
          <a:lstStyle/>
          <a:p>
            <a:r>
              <a:rPr lang="en-US" sz="1600" dirty="0" smtClean="0">
                <a:latin typeface="Calibri" pitchFamily="34" charset="0"/>
                <a:cs typeface="Calibri" pitchFamily="34" charset="0"/>
              </a:rPr>
              <a:t>Relativistic corrections</a:t>
            </a:r>
            <a:endParaRPr lang="en-US" sz="1600" dirty="0">
              <a:latin typeface="Calibri" pitchFamily="34" charset="0"/>
              <a:cs typeface="Calibri" pitchFamily="34" charset="0"/>
            </a:endParaRPr>
          </a:p>
        </p:txBody>
      </p:sp>
      <p:cxnSp>
        <p:nvCxnSpPr>
          <p:cNvPr id="116" name="Straight Arrow Connector 115"/>
          <p:cNvCxnSpPr>
            <a:stCxn id="115" idx="3"/>
            <a:endCxn id="94" idx="2"/>
          </p:cNvCxnSpPr>
          <p:nvPr/>
        </p:nvCxnSpPr>
        <p:spPr bwMode="auto">
          <a:xfrm flipV="1">
            <a:off x="4274811" y="2307685"/>
            <a:ext cx="313604" cy="4003"/>
          </a:xfrm>
          <a:prstGeom prst="straightConnector1">
            <a:avLst/>
          </a:prstGeom>
          <a:solidFill>
            <a:schemeClr val="accent1"/>
          </a:solidFill>
          <a:ln w="28575" cap="flat" cmpd="sng" algn="ctr">
            <a:solidFill>
              <a:schemeClr val="accent1">
                <a:lumMod val="50000"/>
              </a:schemeClr>
            </a:solidFill>
            <a:prstDash val="solid"/>
            <a:round/>
            <a:headEnd type="none" w="med" len="med"/>
            <a:tailEnd type="triangle" w="med" len="med"/>
          </a:ln>
          <a:effectLst/>
        </p:spPr>
      </p:cxnSp>
      <p:sp>
        <p:nvSpPr>
          <p:cNvPr id="119" name="TextBox 118"/>
          <p:cNvSpPr txBox="1"/>
          <p:nvPr/>
        </p:nvSpPr>
        <p:spPr>
          <a:xfrm>
            <a:off x="4190420" y="1375946"/>
            <a:ext cx="973343" cy="338554"/>
          </a:xfrm>
          <a:prstGeom prst="rect">
            <a:avLst/>
          </a:prstGeom>
          <a:noFill/>
        </p:spPr>
        <p:txBody>
          <a:bodyPr wrap="square" rtlCol="0">
            <a:spAutoFit/>
          </a:bodyPr>
          <a:lstStyle/>
          <a:p>
            <a:pPr algn="ctr"/>
            <a:r>
              <a:rPr lang="en-US" sz="1600" dirty="0" smtClean="0">
                <a:latin typeface="Calibri" pitchFamily="34" charset="0"/>
                <a:cs typeface="Calibri" pitchFamily="34" charset="0"/>
              </a:rPr>
              <a:t>T</a:t>
            </a:r>
            <a:r>
              <a:rPr lang="en-US" sz="1600" baseline="-25000" dirty="0" smtClean="0">
                <a:latin typeface="Calibri" pitchFamily="34" charset="0"/>
                <a:cs typeface="Calibri" pitchFamily="34" charset="0"/>
              </a:rPr>
              <a:t>GD</a:t>
            </a:r>
            <a:endParaRPr lang="en-US" sz="1600" baseline="-25000" dirty="0">
              <a:latin typeface="Calibri" pitchFamily="34" charset="0"/>
              <a:cs typeface="Calibri" pitchFamily="34" charset="0"/>
            </a:endParaRPr>
          </a:p>
        </p:txBody>
      </p:sp>
      <p:cxnSp>
        <p:nvCxnSpPr>
          <p:cNvPr id="125" name="Straight Arrow Connector 124"/>
          <p:cNvCxnSpPr>
            <a:stCxn id="74" idx="6"/>
          </p:cNvCxnSpPr>
          <p:nvPr/>
        </p:nvCxnSpPr>
        <p:spPr bwMode="auto">
          <a:xfrm flipV="1">
            <a:off x="4774409" y="4610100"/>
            <a:ext cx="3988591" cy="19898"/>
          </a:xfrm>
          <a:prstGeom prst="straightConnector1">
            <a:avLst/>
          </a:prstGeom>
          <a:solidFill>
            <a:schemeClr val="accent1"/>
          </a:solidFill>
          <a:ln w="28575" cap="flat" cmpd="sng" algn="ctr">
            <a:solidFill>
              <a:schemeClr val="accent2"/>
            </a:solidFill>
            <a:prstDash val="solid"/>
            <a:round/>
            <a:headEnd type="none" w="med" len="med"/>
            <a:tailEnd type="triangle" w="med" len="med"/>
          </a:ln>
          <a:effectLst/>
        </p:spPr>
      </p:cxnSp>
      <p:cxnSp>
        <p:nvCxnSpPr>
          <p:cNvPr id="129" name="Shape 128"/>
          <p:cNvCxnSpPr>
            <a:endCxn id="81" idx="3"/>
          </p:cNvCxnSpPr>
          <p:nvPr/>
        </p:nvCxnSpPr>
        <p:spPr bwMode="auto">
          <a:xfrm rot="16200000" flipV="1">
            <a:off x="6024674" y="3090973"/>
            <a:ext cx="2302877" cy="735377"/>
          </a:xfrm>
          <a:prstGeom prst="bentConnector2">
            <a:avLst/>
          </a:prstGeom>
          <a:solidFill>
            <a:schemeClr val="accent1"/>
          </a:solidFill>
          <a:ln w="28575" cap="flat" cmpd="sng" algn="ctr">
            <a:solidFill>
              <a:schemeClr val="accent1">
                <a:lumMod val="50000"/>
              </a:schemeClr>
            </a:solidFill>
            <a:prstDash val="solid"/>
            <a:round/>
            <a:headEnd type="oval" w="med" len="med"/>
            <a:tailEnd type="triangle" w="med" len="med"/>
          </a:ln>
          <a:effectLst/>
        </p:spPr>
      </p:cxnSp>
      <p:cxnSp>
        <p:nvCxnSpPr>
          <p:cNvPr id="131" name="Straight Arrow Connector 130"/>
          <p:cNvCxnSpPr>
            <a:endCxn id="80" idx="3"/>
          </p:cNvCxnSpPr>
          <p:nvPr/>
        </p:nvCxnSpPr>
        <p:spPr bwMode="auto">
          <a:xfrm flipH="1" flipV="1">
            <a:off x="6662466" y="3069223"/>
            <a:ext cx="883715" cy="2590"/>
          </a:xfrm>
          <a:prstGeom prst="straightConnector1">
            <a:avLst/>
          </a:prstGeom>
          <a:solidFill>
            <a:schemeClr val="accent1"/>
          </a:solidFill>
          <a:ln w="28575" cap="flat" cmpd="sng" algn="ctr">
            <a:solidFill>
              <a:schemeClr val="accent1">
                <a:lumMod val="50000"/>
              </a:schemeClr>
            </a:solidFill>
            <a:prstDash val="solid"/>
            <a:round/>
            <a:headEnd type="oval" w="med" len="med"/>
            <a:tailEnd type="triangle" w="med" len="med"/>
          </a:ln>
          <a:effectLst/>
        </p:spPr>
      </p:cxnSp>
      <p:cxnSp>
        <p:nvCxnSpPr>
          <p:cNvPr id="133" name="Straight Arrow Connector 132"/>
          <p:cNvCxnSpPr>
            <a:endCxn id="79" idx="3"/>
          </p:cNvCxnSpPr>
          <p:nvPr/>
        </p:nvCxnSpPr>
        <p:spPr bwMode="auto">
          <a:xfrm flipH="1" flipV="1">
            <a:off x="6605896" y="3831223"/>
            <a:ext cx="944254" cy="4177"/>
          </a:xfrm>
          <a:prstGeom prst="straightConnector1">
            <a:avLst/>
          </a:prstGeom>
          <a:solidFill>
            <a:schemeClr val="accent1"/>
          </a:solidFill>
          <a:ln w="28575" cap="flat" cmpd="sng" algn="ctr">
            <a:solidFill>
              <a:schemeClr val="accent1">
                <a:lumMod val="50000"/>
              </a:schemeClr>
            </a:solidFill>
            <a:prstDash val="solid"/>
            <a:round/>
            <a:headEnd type="oval" w="med" len="med"/>
            <a:tailEnd type="triangle" w="med" len="med"/>
          </a:ln>
          <a:effectLst/>
        </p:spPr>
      </p:cxnSp>
      <p:cxnSp>
        <p:nvCxnSpPr>
          <p:cNvPr id="134" name="Straight Connector 133"/>
          <p:cNvCxnSpPr/>
          <p:nvPr/>
        </p:nvCxnSpPr>
        <p:spPr bwMode="auto">
          <a:xfrm>
            <a:off x="4800600" y="3951640"/>
            <a:ext cx="76200"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cxnSp>
        <p:nvCxnSpPr>
          <p:cNvPr id="135" name="Straight Connector 134"/>
          <p:cNvCxnSpPr/>
          <p:nvPr/>
        </p:nvCxnSpPr>
        <p:spPr bwMode="auto">
          <a:xfrm>
            <a:off x="4800600" y="3182660"/>
            <a:ext cx="76200"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cxnSp>
        <p:nvCxnSpPr>
          <p:cNvPr id="136" name="Straight Connector 135"/>
          <p:cNvCxnSpPr/>
          <p:nvPr/>
        </p:nvCxnSpPr>
        <p:spPr bwMode="auto">
          <a:xfrm>
            <a:off x="4572000" y="2075140"/>
            <a:ext cx="76200" cy="0"/>
          </a:xfrm>
          <a:prstGeom prst="line">
            <a:avLst/>
          </a:prstGeom>
          <a:solidFill>
            <a:schemeClr val="accent1"/>
          </a:solidFill>
          <a:ln w="28575" cap="flat" cmpd="sng" algn="ctr">
            <a:solidFill>
              <a:schemeClr val="bg2">
                <a:lumMod val="75000"/>
              </a:schemeClr>
            </a:solidFill>
            <a:prstDash val="solid"/>
            <a:round/>
            <a:headEnd type="none" w="med" len="med"/>
            <a:tailEnd type="none" w="med" len="med"/>
          </a:ln>
          <a:effectLst/>
        </p:spPr>
      </p:cxnSp>
      <p:sp>
        <p:nvSpPr>
          <p:cNvPr id="146" name="TextBox 145"/>
          <p:cNvSpPr txBox="1"/>
          <p:nvPr/>
        </p:nvSpPr>
        <p:spPr>
          <a:xfrm>
            <a:off x="7756777" y="4686300"/>
            <a:ext cx="853823" cy="830997"/>
          </a:xfrm>
          <a:prstGeom prst="rect">
            <a:avLst/>
          </a:prstGeom>
          <a:noFill/>
        </p:spPr>
        <p:txBody>
          <a:bodyPr wrap="none" rtlCol="0">
            <a:spAutoFit/>
          </a:bodyPr>
          <a:lstStyle/>
          <a:p>
            <a:r>
              <a:rPr lang="en-US" sz="1600" dirty="0" smtClean="0">
                <a:latin typeface="Calibri" pitchFamily="34" charset="0"/>
                <a:cs typeface="Calibri" pitchFamily="34" charset="0"/>
              </a:rPr>
              <a:t>Position</a:t>
            </a:r>
          </a:p>
          <a:p>
            <a:r>
              <a:rPr lang="en-US" sz="1600" dirty="0" smtClean="0">
                <a:latin typeface="Calibri" pitchFamily="34" charset="0"/>
                <a:cs typeface="Calibri" pitchFamily="34" charset="0"/>
              </a:rPr>
              <a:t>Velocity</a:t>
            </a:r>
          </a:p>
          <a:p>
            <a:r>
              <a:rPr lang="en-US" sz="1600" dirty="0" smtClean="0">
                <a:latin typeface="Calibri" pitchFamily="34" charset="0"/>
                <a:cs typeface="Calibri" pitchFamily="34" charset="0"/>
              </a:rPr>
              <a:t>Time</a:t>
            </a:r>
            <a:endParaRPr lang="en-US" sz="1600" dirty="0">
              <a:latin typeface="Calibri" pitchFamily="34" charset="0"/>
              <a:cs typeface="Calibri" pitchFamily="34" charset="0"/>
            </a:endParaRPr>
          </a:p>
        </p:txBody>
      </p:sp>
      <p:sp>
        <p:nvSpPr>
          <p:cNvPr id="147" name="TextBox 146"/>
          <p:cNvSpPr txBox="1"/>
          <p:nvPr/>
        </p:nvSpPr>
        <p:spPr>
          <a:xfrm>
            <a:off x="5742845" y="4450720"/>
            <a:ext cx="548548" cy="338554"/>
          </a:xfrm>
          <a:prstGeom prst="rect">
            <a:avLst/>
          </a:prstGeom>
          <a:solidFill>
            <a:schemeClr val="bg1"/>
          </a:solidFill>
          <a:ln>
            <a:solidFill>
              <a:srgbClr val="A50021"/>
            </a:solidFill>
          </a:ln>
        </p:spPr>
        <p:txBody>
          <a:bodyPr wrap="none" rtlCol="0">
            <a:spAutoFit/>
          </a:bodyPr>
          <a:lstStyle/>
          <a:p>
            <a:r>
              <a:rPr lang="en-US" sz="1600" dirty="0" smtClean="0">
                <a:latin typeface="Calibri" pitchFamily="34" charset="0"/>
                <a:cs typeface="Calibri" pitchFamily="34" charset="0"/>
              </a:rPr>
              <a:t>WLS</a:t>
            </a:r>
            <a:endParaRPr lang="en-US" sz="1600"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Other Global Navigation Satellite Systems</a:t>
            </a:r>
            <a:endParaRPr lang="en-US" sz="2800" b="1" dirty="0">
              <a:solidFill>
                <a:schemeClr val="tx1"/>
              </a:solidFill>
              <a:cs typeface="Calibri" pitchFamily="34" charset="0"/>
            </a:endParaRPr>
          </a:p>
        </p:txBody>
      </p:sp>
      <p:pic>
        <p:nvPicPr>
          <p:cNvPr id="39938" name="Picture 2" descr="File:Comparison satellite navigation orbits.svg"/>
          <p:cNvPicPr>
            <a:picLocks noChangeAspect="1" noChangeArrowheads="1"/>
          </p:cNvPicPr>
          <p:nvPr/>
        </p:nvPicPr>
        <p:blipFill>
          <a:blip r:embed="rId2" cstate="print"/>
          <a:srcRect/>
          <a:stretch>
            <a:fillRect/>
          </a:stretch>
        </p:blipFill>
        <p:spPr bwMode="auto">
          <a:xfrm>
            <a:off x="125475" y="1447800"/>
            <a:ext cx="4876800" cy="4876801"/>
          </a:xfrm>
          <a:prstGeom prst="rect">
            <a:avLst/>
          </a:prstGeom>
          <a:noFill/>
        </p:spPr>
      </p:pic>
      <p:graphicFrame>
        <p:nvGraphicFramePr>
          <p:cNvPr id="7" name="Table 6"/>
          <p:cNvGraphicFramePr>
            <a:graphicFrameLocks noGrp="1"/>
          </p:cNvGraphicFramePr>
          <p:nvPr/>
        </p:nvGraphicFramePr>
        <p:xfrm>
          <a:off x="5181600" y="2543145"/>
          <a:ext cx="3810000" cy="2638455"/>
        </p:xfrm>
        <a:graphic>
          <a:graphicData uri="http://schemas.openxmlformats.org/drawingml/2006/table">
            <a:tbl>
              <a:tblPr firstRow="1" bandRow="1">
                <a:tableStyleId>{93296810-A885-4BE3-A3E7-6D5BEEA58F35}</a:tableStyleId>
              </a:tblPr>
              <a:tblGrid>
                <a:gridCol w="952500"/>
                <a:gridCol w="952500"/>
                <a:gridCol w="952500"/>
                <a:gridCol w="952500"/>
              </a:tblGrid>
              <a:tr h="554868">
                <a:tc>
                  <a:txBody>
                    <a:bodyPr/>
                    <a:lstStyle/>
                    <a:p>
                      <a:pPr algn="ctr"/>
                      <a:r>
                        <a:rPr lang="en-US" sz="1100" dirty="0">
                          <a:latin typeface="Calibri" pitchFamily="34" charset="0"/>
                          <a:cs typeface="Calibri" pitchFamily="34" charset="0"/>
                        </a:rPr>
                        <a:t>System</a:t>
                      </a:r>
                    </a:p>
                  </a:txBody>
                  <a:tcPr anchor="ctr"/>
                </a:tc>
                <a:tc>
                  <a:txBody>
                    <a:bodyPr/>
                    <a:lstStyle/>
                    <a:p>
                      <a:pPr marL="0" marR="0" indent="0" algn="ctr" defTabSz="966612" rtl="0" eaLnBrk="1" fontAlgn="auto" latinLnBrk="0" hangingPunct="1">
                        <a:lnSpc>
                          <a:spcPct val="100000"/>
                        </a:lnSpc>
                        <a:spcBef>
                          <a:spcPts val="0"/>
                        </a:spcBef>
                        <a:spcAft>
                          <a:spcPts val="0"/>
                        </a:spcAft>
                        <a:buClrTx/>
                        <a:buSzTx/>
                        <a:buFontTx/>
                        <a:buNone/>
                        <a:tabLst/>
                        <a:defRPr/>
                      </a:pPr>
                      <a:r>
                        <a:rPr lang="en-US" sz="1100" dirty="0" smtClean="0">
                          <a:latin typeface="Calibri" pitchFamily="34" charset="0"/>
                          <a:cs typeface="Calibri" pitchFamily="34" charset="0"/>
                        </a:rPr>
                        <a:t>Political entity</a:t>
                      </a:r>
                    </a:p>
                  </a:txBody>
                  <a:tcPr anchor="ctr"/>
                </a:tc>
                <a:tc>
                  <a:txBody>
                    <a:bodyPr/>
                    <a:lstStyle/>
                    <a:p>
                      <a:pPr algn="ctr"/>
                      <a:r>
                        <a:rPr lang="en-US" sz="1100" kern="1200" dirty="0" smtClean="0">
                          <a:latin typeface="Calibri" pitchFamily="34" charset="0"/>
                          <a:cs typeface="Calibri" pitchFamily="34" charset="0"/>
                        </a:rPr>
                        <a:t>Multiplexing</a:t>
                      </a:r>
                      <a:endParaRPr lang="en-US" sz="1100" b="1" kern="1200" dirty="0">
                        <a:solidFill>
                          <a:schemeClr val="lt1"/>
                        </a:solidFill>
                        <a:latin typeface="Calibri" pitchFamily="34" charset="0"/>
                        <a:ea typeface="+mn-ea"/>
                        <a:cs typeface="Calibri" pitchFamily="34" charset="0"/>
                      </a:endParaRPr>
                    </a:p>
                  </a:txBody>
                  <a:tcPr anchor="ctr"/>
                </a:tc>
                <a:tc>
                  <a:txBody>
                    <a:bodyPr/>
                    <a:lstStyle/>
                    <a:p>
                      <a:pPr marL="0" marR="0" indent="0" algn="ctr" defTabSz="966612" rtl="0" eaLnBrk="1" fontAlgn="auto" latinLnBrk="0" hangingPunct="1">
                        <a:lnSpc>
                          <a:spcPct val="100000"/>
                        </a:lnSpc>
                        <a:spcBef>
                          <a:spcPts val="0"/>
                        </a:spcBef>
                        <a:spcAft>
                          <a:spcPts val="0"/>
                        </a:spcAft>
                        <a:buClrTx/>
                        <a:buSzTx/>
                        <a:buFontTx/>
                        <a:buNone/>
                        <a:tabLst/>
                        <a:defRPr/>
                      </a:pPr>
                      <a:r>
                        <a:rPr lang="en-US" sz="1100" dirty="0" smtClean="0">
                          <a:latin typeface="Calibri" pitchFamily="34" charset="0"/>
                          <a:cs typeface="Calibri" pitchFamily="34" charset="0"/>
                        </a:rPr>
                        <a:t>Number of</a:t>
                      </a:r>
                      <a:br>
                        <a:rPr lang="en-US" sz="1100" dirty="0" smtClean="0">
                          <a:latin typeface="Calibri" pitchFamily="34" charset="0"/>
                          <a:cs typeface="Calibri" pitchFamily="34" charset="0"/>
                        </a:rPr>
                      </a:br>
                      <a:r>
                        <a:rPr lang="en-US" sz="1100" dirty="0" smtClean="0">
                          <a:latin typeface="Calibri" pitchFamily="34" charset="0"/>
                          <a:cs typeface="Calibri" pitchFamily="34" charset="0"/>
                        </a:rPr>
                        <a:t>satellites</a:t>
                      </a:r>
                    </a:p>
                  </a:txBody>
                  <a:tcPr anchor="ctr"/>
                </a:tc>
              </a:tr>
              <a:tr h="509573">
                <a:tc>
                  <a:txBody>
                    <a:bodyPr/>
                    <a:lstStyle/>
                    <a:p>
                      <a:pPr algn="ctr"/>
                      <a:r>
                        <a:rPr lang="en-US" sz="1100" kern="1200" dirty="0" smtClean="0">
                          <a:latin typeface="Calibri" pitchFamily="34" charset="0"/>
                          <a:cs typeface="Calibri" pitchFamily="34" charset="0"/>
                        </a:rPr>
                        <a:t>GPS</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USA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CDMA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Min 24 (31)</a:t>
                      </a:r>
                      <a:endParaRPr lang="en-US" sz="1100" kern="1200" dirty="0">
                        <a:solidFill>
                          <a:schemeClr val="tx1"/>
                        </a:solidFill>
                        <a:latin typeface="Calibri" pitchFamily="34" charset="0"/>
                        <a:ea typeface="+mn-ea"/>
                        <a:cs typeface="Calibri" pitchFamily="34" charset="0"/>
                      </a:endParaRPr>
                    </a:p>
                  </a:txBody>
                  <a:tcPr anchor="ctr"/>
                </a:tc>
              </a:tr>
              <a:tr h="509573">
                <a:tc>
                  <a:txBody>
                    <a:bodyPr/>
                    <a:lstStyle/>
                    <a:p>
                      <a:pPr algn="ctr"/>
                      <a:r>
                        <a:rPr lang="en-US" sz="1100" kern="1200" dirty="0" smtClean="0">
                          <a:latin typeface="Calibri" pitchFamily="34" charset="0"/>
                          <a:cs typeface="Calibri" pitchFamily="34" charset="0"/>
                        </a:rPr>
                        <a:t>GLONASS</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Russia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FDMA / CDMA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31 (24)</a:t>
                      </a:r>
                      <a:endParaRPr lang="en-US" sz="1100" kern="1200" dirty="0">
                        <a:solidFill>
                          <a:schemeClr val="tx1"/>
                        </a:solidFill>
                        <a:latin typeface="Calibri" pitchFamily="34" charset="0"/>
                        <a:ea typeface="+mn-ea"/>
                        <a:cs typeface="Calibri" pitchFamily="34" charset="0"/>
                      </a:endParaRPr>
                    </a:p>
                  </a:txBody>
                  <a:tcPr anchor="ctr"/>
                </a:tc>
              </a:tr>
              <a:tr h="554868">
                <a:tc>
                  <a:txBody>
                    <a:bodyPr/>
                    <a:lstStyle/>
                    <a:p>
                      <a:pPr algn="ctr"/>
                      <a:r>
                        <a:rPr lang="en-US" sz="1100" kern="1200" dirty="0" smtClean="0">
                          <a:latin typeface="Calibri" pitchFamily="34" charset="0"/>
                          <a:cs typeface="Calibri" pitchFamily="34" charset="0"/>
                        </a:rPr>
                        <a:t>COMPASS</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China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CDMA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5 GEO + 30 MEO</a:t>
                      </a:r>
                      <a:endParaRPr lang="en-US" sz="1100" kern="1200" dirty="0">
                        <a:solidFill>
                          <a:schemeClr val="tx1"/>
                        </a:solidFill>
                        <a:latin typeface="Calibri" pitchFamily="34" charset="0"/>
                        <a:ea typeface="+mn-ea"/>
                        <a:cs typeface="Calibri" pitchFamily="34" charset="0"/>
                      </a:endParaRPr>
                    </a:p>
                  </a:txBody>
                  <a:tcPr anchor="ctr"/>
                </a:tc>
              </a:tr>
              <a:tr h="509573">
                <a:tc>
                  <a:txBody>
                    <a:bodyPr/>
                    <a:lstStyle/>
                    <a:p>
                      <a:pPr algn="ctr"/>
                      <a:r>
                        <a:rPr lang="en-US" sz="1100" kern="1200" dirty="0" smtClean="0">
                          <a:latin typeface="Calibri" pitchFamily="34" charset="0"/>
                          <a:cs typeface="Calibri" pitchFamily="34" charset="0"/>
                        </a:rPr>
                        <a:t>Galileo</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EU</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CDMA</a:t>
                      </a:r>
                      <a:endParaRPr lang="en-US" sz="1100" kern="1200" dirty="0">
                        <a:solidFill>
                          <a:schemeClr val="tx1"/>
                        </a:solidFill>
                        <a:latin typeface="Calibri" pitchFamily="34" charset="0"/>
                        <a:ea typeface="+mn-ea"/>
                        <a:cs typeface="Calibri" pitchFamily="34" charset="0"/>
                      </a:endParaRPr>
                    </a:p>
                  </a:txBody>
                  <a:tcPr anchor="ctr"/>
                </a:tc>
                <a:tc>
                  <a:txBody>
                    <a:bodyPr/>
                    <a:lstStyle/>
                    <a:p>
                      <a:pPr algn="ctr"/>
                      <a:r>
                        <a:rPr lang="en-US" sz="1100" kern="1200" dirty="0" smtClean="0">
                          <a:latin typeface="Calibri" pitchFamily="34" charset="0"/>
                          <a:cs typeface="Calibri" pitchFamily="34" charset="0"/>
                        </a:rPr>
                        <a:t>30 (4+2)</a:t>
                      </a:r>
                      <a:endParaRPr lang="en-US" sz="1100" kern="1200" dirty="0">
                        <a:solidFill>
                          <a:schemeClr val="tx1"/>
                        </a:solidFill>
                        <a:latin typeface="Calibri" pitchFamily="34" charset="0"/>
                        <a:ea typeface="+mn-ea"/>
                        <a:cs typeface="Calibri" pitchFamily="34" charset="0"/>
                      </a:endParaRPr>
                    </a:p>
                  </a:txBody>
                  <a:tcPr anchor="ctr"/>
                </a:tc>
              </a:tr>
            </a:tbl>
          </a:graphicData>
        </a:graphic>
      </p:graphicFrame>
      <p:sp>
        <p:nvSpPr>
          <p:cNvPr id="8" name="TextBox 7"/>
          <p:cNvSpPr txBox="1"/>
          <p:nvPr/>
        </p:nvSpPr>
        <p:spPr>
          <a:xfrm>
            <a:off x="0" y="6096000"/>
            <a:ext cx="1877245" cy="276999"/>
          </a:xfrm>
          <a:prstGeom prst="rect">
            <a:avLst/>
          </a:prstGeom>
          <a:noFill/>
        </p:spPr>
        <p:txBody>
          <a:bodyPr wrap="square" rtlCol="0">
            <a:spAutoFit/>
          </a:bodyPr>
          <a:lstStyle/>
          <a:p>
            <a:r>
              <a:rPr lang="en-US" sz="1200" dirty="0" smtClean="0">
                <a:latin typeface="Calibri" pitchFamily="34" charset="0"/>
                <a:cs typeface="Calibri" pitchFamily="34" charset="0"/>
              </a:rPr>
              <a:t>Source: Wikipedia</a:t>
            </a:r>
            <a:endParaRPr lang="en-US" sz="1200"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Comparison of GNSS Signals</a:t>
            </a:r>
            <a:endParaRPr lang="en-US" sz="2800" b="1" dirty="0">
              <a:solidFill>
                <a:schemeClr val="tx1"/>
              </a:solidFill>
              <a:cs typeface="Calibri" pitchFamily="34" charset="0"/>
            </a:endParaRPr>
          </a:p>
        </p:txBody>
      </p:sp>
      <p:graphicFrame>
        <p:nvGraphicFramePr>
          <p:cNvPr id="8" name="Content Placeholder 7"/>
          <p:cNvGraphicFramePr>
            <a:graphicFrameLocks noGrp="1"/>
          </p:cNvGraphicFramePr>
          <p:nvPr>
            <p:ph idx="1"/>
          </p:nvPr>
        </p:nvGraphicFramePr>
        <p:xfrm>
          <a:off x="609600" y="1524000"/>
          <a:ext cx="7924800" cy="4526280"/>
        </p:xfrm>
        <a:graphic>
          <a:graphicData uri="http://schemas.openxmlformats.org/drawingml/2006/table">
            <a:tbl>
              <a:tblPr firstRow="1" bandRow="1">
                <a:tableStyleId>{93296810-A885-4BE3-A3E7-6D5BEEA58F35}</a:tableStyleId>
              </a:tblPr>
              <a:tblGrid>
                <a:gridCol w="1676400"/>
                <a:gridCol w="887506"/>
                <a:gridCol w="2190974"/>
                <a:gridCol w="1584960"/>
                <a:gridCol w="1584960"/>
              </a:tblGrid>
              <a:tr h="370840">
                <a:tc>
                  <a:txBody>
                    <a:bodyPr/>
                    <a:lstStyle/>
                    <a:p>
                      <a:r>
                        <a:rPr lang="en-US" sz="2100" dirty="0" smtClean="0">
                          <a:latin typeface="Calibri" pitchFamily="34" charset="0"/>
                          <a:cs typeface="Calibri" pitchFamily="34" charset="0"/>
                        </a:rPr>
                        <a:t>Constellation</a:t>
                      </a:r>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Signal</a:t>
                      </a:r>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Frequency [GHz]</a:t>
                      </a:r>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Modulation</a:t>
                      </a:r>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Multiplexing</a:t>
                      </a:r>
                      <a:endParaRPr lang="en-US" sz="2100" dirty="0">
                        <a:latin typeface="Calibri" pitchFamily="34" charset="0"/>
                        <a:cs typeface="Calibri" pitchFamily="34" charset="0"/>
                      </a:endParaRPr>
                    </a:p>
                  </a:txBody>
                  <a:tcPr/>
                </a:tc>
              </a:tr>
              <a:tr h="370840">
                <a:tc>
                  <a:txBody>
                    <a:bodyPr/>
                    <a:lstStyle/>
                    <a:p>
                      <a:r>
                        <a:rPr lang="en-US" sz="2100" kern="1200" dirty="0" smtClean="0">
                          <a:latin typeface="Calibri" pitchFamily="34" charset="0"/>
                          <a:cs typeface="Calibri" pitchFamily="34" charset="0"/>
                        </a:rPr>
                        <a:t>GPS</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L1 C/A </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rgbClr val="C00000"/>
                          </a:solidFill>
                          <a:latin typeface="Calibri" pitchFamily="34" charset="0"/>
                          <a:cs typeface="Calibri" pitchFamily="34" charset="0"/>
                        </a:rPr>
                        <a:t>1575.42</a:t>
                      </a:r>
                      <a:endParaRPr lang="en-US" sz="2100" kern="1200" dirty="0" smtClean="0">
                        <a:solidFill>
                          <a:srgbClr val="C00000"/>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BPSK</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L1 C</a:t>
                      </a:r>
                      <a:endParaRPr lang="en-US" sz="2100" dirty="0">
                        <a:latin typeface="Calibri" pitchFamily="34" charset="0"/>
                        <a:cs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kern="1200" dirty="0" smtClean="0">
                          <a:solidFill>
                            <a:srgbClr val="C00000"/>
                          </a:solidFill>
                          <a:latin typeface="Calibri" pitchFamily="34" charset="0"/>
                          <a:cs typeface="Calibri" pitchFamily="34" charset="0"/>
                        </a:rPr>
                        <a:t>1575.42</a:t>
                      </a:r>
                      <a:endParaRPr lang="en-US" sz="2100" kern="1200" dirty="0" smtClean="0">
                        <a:solidFill>
                          <a:srgbClr val="C00000"/>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TMBOC</a:t>
                      </a:r>
                      <a:endParaRPr lang="en-US" sz="2100" dirty="0">
                        <a:latin typeface="Calibri" pitchFamily="34" charset="0"/>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L5 </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chemeClr val="accent1">
                              <a:lumMod val="75000"/>
                            </a:schemeClr>
                          </a:solidFill>
                          <a:latin typeface="Calibri" pitchFamily="34" charset="0"/>
                          <a:cs typeface="Calibri" pitchFamily="34" charset="0"/>
                        </a:rPr>
                        <a:t>1176.45</a:t>
                      </a:r>
                      <a:endParaRPr lang="en-US" sz="2100" kern="1200" dirty="0" smtClean="0">
                        <a:solidFill>
                          <a:schemeClr val="accent1">
                            <a:lumMod val="75000"/>
                          </a:schemeClr>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BPSK</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r>
                        <a:rPr lang="en-US" sz="2100" kern="1200" dirty="0" smtClean="0">
                          <a:latin typeface="Calibri" pitchFamily="34" charset="0"/>
                          <a:cs typeface="Calibri" pitchFamily="34" charset="0"/>
                        </a:rPr>
                        <a:t>Galileo </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E1</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rgbClr val="C00000"/>
                          </a:solidFill>
                          <a:latin typeface="Calibri" pitchFamily="34" charset="0"/>
                          <a:cs typeface="Calibri" pitchFamily="34" charset="0"/>
                        </a:rPr>
                        <a:t>1575.42</a:t>
                      </a:r>
                      <a:endParaRPr lang="en-US" sz="2100" kern="1200" dirty="0" smtClean="0">
                        <a:solidFill>
                          <a:srgbClr val="C00000"/>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CBOC</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E5a</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chemeClr val="accent1">
                              <a:lumMod val="75000"/>
                            </a:schemeClr>
                          </a:solidFill>
                          <a:latin typeface="Calibri" pitchFamily="34" charset="0"/>
                          <a:cs typeface="Calibri" pitchFamily="34" charset="0"/>
                        </a:rPr>
                        <a:t>1176.45</a:t>
                      </a:r>
                      <a:endParaRPr lang="en-US" sz="2100" kern="1200" dirty="0" smtClean="0">
                        <a:solidFill>
                          <a:schemeClr val="accent1">
                            <a:lumMod val="75000"/>
                          </a:schemeClr>
                        </a:solidFill>
                        <a:latin typeface="Calibri" pitchFamily="34" charset="0"/>
                        <a:ea typeface="+mn-ea"/>
                        <a:cs typeface="Calibri" pitchFamily="34" charset="0"/>
                      </a:endParaRPr>
                    </a:p>
                  </a:txBody>
                  <a:tcPr/>
                </a:tc>
                <a:tc>
                  <a:txBody>
                    <a:bodyPr/>
                    <a:lstStyle/>
                    <a:p>
                      <a:r>
                        <a:rPr lang="en-US" sz="2100" kern="1200" dirty="0" err="1" smtClean="0">
                          <a:latin typeface="Calibri" pitchFamily="34" charset="0"/>
                          <a:cs typeface="Calibri" pitchFamily="34" charset="0"/>
                        </a:rPr>
                        <a:t>AltBOC</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E5b</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chemeClr val="accent6">
                              <a:lumMod val="60000"/>
                              <a:lumOff val="40000"/>
                            </a:schemeClr>
                          </a:solidFill>
                          <a:latin typeface="Calibri" pitchFamily="34" charset="0"/>
                          <a:cs typeface="Calibri" pitchFamily="34" charset="0"/>
                        </a:rPr>
                        <a:t>1207.14</a:t>
                      </a:r>
                      <a:endParaRPr lang="en-US" sz="2100" kern="1200" dirty="0" smtClean="0">
                        <a:solidFill>
                          <a:schemeClr val="accent6">
                            <a:lumMod val="60000"/>
                            <a:lumOff val="40000"/>
                          </a:schemeClr>
                        </a:solidFill>
                        <a:latin typeface="Calibri" pitchFamily="34" charset="0"/>
                        <a:ea typeface="+mn-ea"/>
                        <a:cs typeface="Calibri" pitchFamily="34" charset="0"/>
                      </a:endParaRPr>
                    </a:p>
                  </a:txBody>
                  <a:tcPr/>
                </a:tc>
                <a:tc>
                  <a:txBody>
                    <a:bodyPr/>
                    <a:lstStyle/>
                    <a:p>
                      <a:r>
                        <a:rPr lang="en-US" sz="2100" kern="1200" dirty="0" err="1" smtClean="0">
                          <a:latin typeface="Calibri" pitchFamily="34" charset="0"/>
                          <a:cs typeface="Calibri" pitchFamily="34" charset="0"/>
                        </a:rPr>
                        <a:t>AltBOC</a:t>
                      </a:r>
                      <a:endParaRPr lang="en-US" sz="2100" kern="1200" dirty="0" smtClean="0">
                        <a:solidFill>
                          <a:schemeClr val="dk1"/>
                        </a:solidFill>
                        <a:latin typeface="Calibri" pitchFamily="34" charset="0"/>
                        <a:ea typeface="+mn-ea"/>
                        <a:cs typeface="Calibri" pitchFamily="34" charset="0"/>
                      </a:endParaRPr>
                    </a:p>
                  </a:txBody>
                  <a:tcPr/>
                </a:tc>
                <a:tc>
                  <a:txBody>
                    <a:bodyPr/>
                    <a:lstStyle/>
                    <a:p>
                      <a:r>
                        <a:rPr lang="en-US" sz="2100" dirty="0" smtClean="0">
                          <a:latin typeface="Calibri" pitchFamily="34" charset="0"/>
                          <a:cs typeface="Calibri" pitchFamily="34" charset="0"/>
                        </a:rPr>
                        <a:t>CDMA</a:t>
                      </a:r>
                      <a:endParaRPr lang="en-US" sz="2100" dirty="0">
                        <a:latin typeface="Calibri" pitchFamily="34" charset="0"/>
                        <a:cs typeface="Calibri" pitchFamily="34" charset="0"/>
                      </a:endParaRPr>
                    </a:p>
                  </a:txBody>
                  <a:tcPr/>
                </a:tc>
              </a:tr>
              <a:tr h="370840">
                <a:tc>
                  <a:txBody>
                    <a:bodyPr/>
                    <a:lstStyle/>
                    <a:p>
                      <a:r>
                        <a:rPr lang="en-US" sz="2100" kern="1200" dirty="0" smtClean="0">
                          <a:latin typeface="Calibri" pitchFamily="34" charset="0"/>
                          <a:cs typeface="Calibri" pitchFamily="34" charset="0"/>
                        </a:rPr>
                        <a:t>Compass</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B1</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rgbClr val="FF0000"/>
                          </a:solidFill>
                          <a:latin typeface="Calibri" pitchFamily="34" charset="0"/>
                          <a:cs typeface="Calibri" pitchFamily="34" charset="0"/>
                        </a:rPr>
                        <a:t>1561.098</a:t>
                      </a:r>
                      <a:endParaRPr lang="en-US" sz="2100" b="0" i="0" kern="1200" dirty="0" smtClean="0">
                        <a:solidFill>
                          <a:srgbClr val="FF0000"/>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QPSK</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CDMA</a:t>
                      </a:r>
                      <a:endParaRPr lang="en-US" sz="2100" b="0" i="0" kern="1200" dirty="0" smtClean="0">
                        <a:solidFill>
                          <a:schemeClr val="dk1"/>
                        </a:solidFill>
                        <a:latin typeface="Calibri" pitchFamily="34" charset="0"/>
                        <a:ea typeface="+mn-ea"/>
                        <a:cs typeface="Calibri" pitchFamily="34" charset="0"/>
                      </a:endParaRPr>
                    </a:p>
                  </a:txBody>
                  <a:tcPr/>
                </a:tc>
              </a:tr>
              <a:tr h="370840">
                <a:tc>
                  <a:txBody>
                    <a:bodyPr/>
                    <a:lstStyle/>
                    <a:p>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B2</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chemeClr val="accent6">
                              <a:lumMod val="60000"/>
                              <a:lumOff val="40000"/>
                            </a:schemeClr>
                          </a:solidFill>
                          <a:latin typeface="Calibri" pitchFamily="34" charset="0"/>
                          <a:cs typeface="Calibri" pitchFamily="34" charset="0"/>
                        </a:rPr>
                        <a:t>1207.14</a:t>
                      </a:r>
                      <a:endParaRPr lang="en-US" sz="2100" b="0" i="0" kern="1200" dirty="0" smtClean="0">
                        <a:solidFill>
                          <a:schemeClr val="accent6">
                            <a:lumMod val="60000"/>
                            <a:lumOff val="40000"/>
                          </a:schemeClr>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BPSK</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CDMA</a:t>
                      </a:r>
                      <a:endParaRPr lang="en-US" sz="2100" b="0" i="0" kern="1200" dirty="0" smtClean="0">
                        <a:solidFill>
                          <a:schemeClr val="dk1"/>
                        </a:solidFill>
                        <a:latin typeface="Calibri" pitchFamily="34" charset="0"/>
                        <a:ea typeface="+mn-ea"/>
                        <a:cs typeface="Calibri" pitchFamily="34" charset="0"/>
                      </a:endParaRPr>
                    </a:p>
                  </a:txBody>
                  <a:tcPr/>
                </a:tc>
              </a:tr>
              <a:tr h="370840">
                <a:tc>
                  <a:txBody>
                    <a:bodyPr/>
                    <a:lstStyle/>
                    <a:p>
                      <a:r>
                        <a:rPr lang="en-US" sz="2100" kern="1200" dirty="0" err="1" smtClean="0">
                          <a:latin typeface="Calibri" pitchFamily="34" charset="0"/>
                          <a:cs typeface="Calibri" pitchFamily="34" charset="0"/>
                        </a:rPr>
                        <a:t>Glonass</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L1OF</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1602 + n×0.5625 </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BPSK</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chemeClr val="bg1"/>
                          </a:solidFill>
                          <a:latin typeface="Calibri" pitchFamily="34" charset="0"/>
                          <a:cs typeface="Calibri" pitchFamily="34" charset="0"/>
                        </a:rPr>
                        <a:t>FDMA</a:t>
                      </a:r>
                      <a:endParaRPr lang="en-US" sz="2100" b="0" i="0" kern="1200" dirty="0" smtClean="0">
                        <a:solidFill>
                          <a:schemeClr val="bg1"/>
                        </a:solidFill>
                        <a:latin typeface="Calibri" pitchFamily="34" charset="0"/>
                        <a:ea typeface="+mn-ea"/>
                        <a:cs typeface="Calibri" pitchFamily="34" charset="0"/>
                      </a:endParaRPr>
                    </a:p>
                  </a:txBody>
                  <a:tcPr>
                    <a:solidFill>
                      <a:srgbClr val="C00000"/>
                    </a:solidFill>
                  </a:tcPr>
                </a:tc>
              </a:tr>
              <a:tr h="370840">
                <a:tc>
                  <a:txBody>
                    <a:bodyPr/>
                    <a:lstStyle/>
                    <a:p>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L1OC</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solidFill>
                            <a:srgbClr val="C00000"/>
                          </a:solidFill>
                          <a:latin typeface="Calibri" pitchFamily="34" charset="0"/>
                          <a:cs typeface="Calibri" pitchFamily="34" charset="0"/>
                        </a:rPr>
                        <a:t>1575.42</a:t>
                      </a:r>
                      <a:endParaRPr lang="en-US" sz="2100" b="0" i="0" kern="1200" dirty="0" smtClean="0">
                        <a:solidFill>
                          <a:srgbClr val="C00000"/>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BOC</a:t>
                      </a:r>
                      <a:endParaRPr lang="en-US" sz="2100" b="0" i="0" kern="1200" dirty="0" smtClean="0">
                        <a:solidFill>
                          <a:schemeClr val="dk1"/>
                        </a:solidFill>
                        <a:latin typeface="Calibri" pitchFamily="34" charset="0"/>
                        <a:ea typeface="+mn-ea"/>
                        <a:cs typeface="Calibri" pitchFamily="34" charset="0"/>
                      </a:endParaRPr>
                    </a:p>
                  </a:txBody>
                  <a:tcPr/>
                </a:tc>
                <a:tc>
                  <a:txBody>
                    <a:bodyPr/>
                    <a:lstStyle/>
                    <a:p>
                      <a:r>
                        <a:rPr lang="en-US" sz="2100" kern="1200" dirty="0" smtClean="0">
                          <a:latin typeface="Calibri" pitchFamily="34" charset="0"/>
                          <a:cs typeface="Calibri" pitchFamily="34" charset="0"/>
                        </a:rPr>
                        <a:t>CDMA</a:t>
                      </a:r>
                      <a:endParaRPr lang="en-US" sz="2100" b="0" i="0" kern="1200" dirty="0" smtClean="0">
                        <a:solidFill>
                          <a:schemeClr val="dk1"/>
                        </a:solidFill>
                        <a:latin typeface="Calibri" pitchFamily="34" charset="0"/>
                        <a:ea typeface="+mn-ea"/>
                        <a:cs typeface="Calibri" pitchFamily="34" charset="0"/>
                      </a:endParaRPr>
                    </a:p>
                  </a:txBody>
                  <a:tcPr/>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Spectrum</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3657600"/>
          </a:xfrm>
        </p:spPr>
        <p:txBody>
          <a:bodyPr/>
          <a:lstStyle/>
          <a:p>
            <a:pPr>
              <a:buNone/>
            </a:pPr>
            <a:endParaRPr lang="en-US" dirty="0"/>
          </a:p>
        </p:txBody>
      </p:sp>
      <p:pic>
        <p:nvPicPr>
          <p:cNvPr id="75779" name="Picture 3"/>
          <p:cNvPicPr>
            <a:picLocks noChangeAspect="1" noChangeArrowheads="1"/>
          </p:cNvPicPr>
          <p:nvPr/>
        </p:nvPicPr>
        <p:blipFill>
          <a:blip r:embed="rId2" cstate="print"/>
          <a:srcRect/>
          <a:stretch>
            <a:fillRect/>
          </a:stretch>
        </p:blipFill>
        <p:spPr bwMode="auto">
          <a:xfrm>
            <a:off x="685800" y="1447800"/>
            <a:ext cx="7710942" cy="4724400"/>
          </a:xfrm>
          <a:prstGeom prst="rect">
            <a:avLst/>
          </a:prstGeom>
          <a:noFill/>
          <a:ln w="9525">
            <a:noFill/>
            <a:miter lim="800000"/>
            <a:headEnd/>
            <a:tailEnd/>
          </a:ln>
        </p:spPr>
      </p:pic>
      <p:sp>
        <p:nvSpPr>
          <p:cNvPr id="8" name="TextBox 7"/>
          <p:cNvSpPr txBox="1"/>
          <p:nvPr/>
        </p:nvSpPr>
        <p:spPr>
          <a:xfrm>
            <a:off x="7620000" y="6200150"/>
            <a:ext cx="1511952" cy="261610"/>
          </a:xfrm>
          <a:prstGeom prst="rect">
            <a:avLst/>
          </a:prstGeom>
          <a:noFill/>
        </p:spPr>
        <p:txBody>
          <a:bodyPr wrap="none" rtlCol="0">
            <a:spAutoFit/>
          </a:bodyPr>
          <a:lstStyle/>
          <a:p>
            <a:r>
              <a:rPr lang="en-US" sz="1100" dirty="0" smtClean="0">
                <a:latin typeface="Calibri" pitchFamily="34" charset="0"/>
                <a:cs typeface="Calibri" pitchFamily="34" charset="0"/>
              </a:rPr>
              <a:t>Source: insidegnss.com</a:t>
            </a:r>
            <a:endParaRPr lang="en-US" sz="1100"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608556" y="3065756"/>
            <a:ext cx="3886200" cy="838200"/>
          </a:xfrm>
          <a:prstGeom prst="rect">
            <a:avLst/>
          </a:prstGeom>
          <a:solidFill>
            <a:srgbClr val="FFAB57"/>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a:xfrm>
            <a:off x="2743200" y="3048000"/>
            <a:ext cx="3657600" cy="830997"/>
          </a:xfrm>
          <a:prstGeom prst="rect">
            <a:avLst/>
          </a:prstGeom>
          <a:noFill/>
        </p:spPr>
        <p:txBody>
          <a:bodyPr wrap="square" lIns="91440" tIns="45720" rIns="91440" bIns="45720">
            <a:spAutoFit/>
          </a:bodyPr>
          <a:lstStyle/>
          <a:p>
            <a:pPr algn="ctr"/>
            <a:r>
              <a:rPr lang="en-US" sz="4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Questions?</a:t>
            </a:r>
            <a:endParaRPr lang="en-US" sz="48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514600" y="3163819"/>
            <a:ext cx="4114800" cy="717205"/>
          </a:xfrm>
          <a:prstGeom prst="rect">
            <a:avLst/>
          </a:prstGeom>
          <a:solidFill>
            <a:srgbClr val="6699FF"/>
          </a:solidFill>
          <a:ln w="15875" cap="flat" cmpd="sng" algn="ctr">
            <a:solidFill>
              <a:schemeClr val="tx2">
                <a:lumMod val="65000"/>
                <a:lumOff val="35000"/>
              </a:schemeClr>
            </a:solidFill>
            <a:prstDash val="solid"/>
            <a:round/>
            <a:headEnd type="none" w="med" len="med"/>
            <a:tailEnd type="none" w="med" len="med"/>
          </a:ln>
          <a:effectLst>
            <a:outerShdw blurRad="50800" dist="38100" dir="8100000" algn="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a:xfrm>
            <a:off x="2514600" y="3124200"/>
            <a:ext cx="4191000" cy="707886"/>
          </a:xfrm>
          <a:prstGeom prst="rect">
            <a:avLst/>
          </a:prstGeom>
          <a:noFill/>
        </p:spPr>
        <p:txBody>
          <a:bodyPr wrap="square" lIns="91440" tIns="45720" rIns="91440" bIns="45720">
            <a:spAutoFit/>
          </a:bodyPr>
          <a:lstStyle/>
          <a:p>
            <a:pPr algn="ctr"/>
            <a:r>
              <a:rPr lang="en-US" sz="40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Back up slides</a:t>
            </a:r>
            <a:endParaRPr lang="en-US" sz="40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Title</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3657600"/>
          </a:xfrm>
        </p:spPr>
        <p:txBody>
          <a:bodyPr/>
          <a:lstStyle/>
          <a:p>
            <a:pPr>
              <a:buNone/>
            </a:pP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Carrier Measurement</a:t>
            </a:r>
            <a:endParaRPr lang="en-US" sz="2800" b="1" dirty="0">
              <a:solidFill>
                <a:schemeClr val="tx1"/>
              </a:solidFill>
              <a:cs typeface="Calibri" pitchFamily="34" charset="0"/>
            </a:endParaRPr>
          </a:p>
        </p:txBody>
      </p:sp>
      <p:sp>
        <p:nvSpPr>
          <p:cNvPr id="4" name="Content Placeholder 5"/>
          <p:cNvSpPr>
            <a:spLocks noGrp="1"/>
          </p:cNvSpPr>
          <p:nvPr>
            <p:ph idx="1"/>
          </p:nvPr>
        </p:nvSpPr>
        <p:spPr>
          <a:xfrm>
            <a:off x="685800" y="1524000"/>
            <a:ext cx="7772400" cy="4648200"/>
          </a:xfrm>
        </p:spPr>
        <p:txBody>
          <a:bodyPr/>
          <a:lstStyle/>
          <a:p>
            <a:r>
              <a:rPr lang="en-US" dirty="0" smtClean="0">
                <a:latin typeface="Calibri" pitchFamily="34" charset="0"/>
                <a:cs typeface="Calibri" pitchFamily="34" charset="0"/>
              </a:rPr>
              <a:t>Measure number of carrier periods plus phase change</a:t>
            </a:r>
          </a:p>
          <a:p>
            <a:endParaRPr lang="en-US" sz="300" dirty="0" smtClean="0">
              <a:latin typeface="Calibri" pitchFamily="34" charset="0"/>
              <a:cs typeface="Calibri" pitchFamily="34" charset="0"/>
            </a:endParaRPr>
          </a:p>
          <a:p>
            <a:pPr lvl="2">
              <a:buNone/>
            </a:pPr>
            <a:r>
              <a:rPr lang="en-US" sz="3200" dirty="0" err="1" smtClean="0">
                <a:latin typeface="Calibri" pitchFamily="34" charset="0"/>
                <a:cs typeface="Calibri" pitchFamily="34" charset="0"/>
              </a:rPr>
              <a:t>r</a:t>
            </a:r>
            <a:r>
              <a:rPr lang="en-US" sz="3200" baseline="-25000" dirty="0" err="1" smtClean="0">
                <a:latin typeface="Calibri" pitchFamily="34" charset="0"/>
                <a:cs typeface="Calibri" pitchFamily="34" charset="0"/>
              </a:rPr>
              <a:t>carrier</a:t>
            </a:r>
            <a:r>
              <a:rPr lang="en-US" sz="3200" dirty="0" smtClean="0">
                <a:latin typeface="Calibri" pitchFamily="34" charset="0"/>
                <a:cs typeface="Calibri" pitchFamily="34" charset="0"/>
              </a:rPr>
              <a:t> = (N + ∆</a:t>
            </a:r>
            <a:r>
              <a:rPr lang="el-GR" sz="3200" dirty="0" smtClean="0">
                <a:latin typeface="Calibri" pitchFamily="34" charset="0"/>
                <a:cs typeface="Calibri" pitchFamily="34" charset="0"/>
              </a:rPr>
              <a:t>Θ</a:t>
            </a:r>
            <a:r>
              <a:rPr lang="en-US" sz="3200" dirty="0" smtClean="0">
                <a:latin typeface="Calibri" pitchFamily="34" charset="0"/>
                <a:cs typeface="Calibri" pitchFamily="34" charset="0"/>
              </a:rPr>
              <a:t>) </a:t>
            </a:r>
            <a:r>
              <a:rPr lang="el-GR" sz="3200" dirty="0" smtClean="0">
                <a:latin typeface="Calibri" pitchFamily="34" charset="0"/>
                <a:cs typeface="Calibri" pitchFamily="34" charset="0"/>
              </a:rPr>
              <a:t>λ</a:t>
            </a:r>
            <a:endParaRPr lang="en-US" sz="3200" dirty="0" smtClean="0">
              <a:latin typeface="Calibri" pitchFamily="34" charset="0"/>
              <a:cs typeface="Calibri" pitchFamily="34" charset="0"/>
            </a:endParaRPr>
          </a:p>
          <a:p>
            <a:endParaRPr lang="en-US" sz="1100" dirty="0" smtClean="0">
              <a:latin typeface="Calibri" pitchFamily="34" charset="0"/>
              <a:cs typeface="Calibri" pitchFamily="34" charset="0"/>
            </a:endParaRPr>
          </a:p>
          <a:p>
            <a:r>
              <a:rPr lang="en-US" dirty="0" smtClean="0">
                <a:latin typeface="Calibri" pitchFamily="34" charset="0"/>
                <a:cs typeface="Calibri" pitchFamily="34" charset="0"/>
              </a:rPr>
              <a:t>Accurate but ambiguous</a:t>
            </a:r>
            <a:endParaRPr lang="en-US" dirty="0">
              <a:latin typeface="Calibri" pitchFamily="34" charset="0"/>
              <a:cs typeface="Calibri" pitchFamily="34" charset="0"/>
            </a:endParaRPr>
          </a:p>
        </p:txBody>
      </p:sp>
      <p:pic>
        <p:nvPicPr>
          <p:cNvPr id="87044" name="Picture 4"/>
          <p:cNvPicPr>
            <a:picLocks noChangeAspect="1" noChangeArrowheads="1"/>
          </p:cNvPicPr>
          <p:nvPr/>
        </p:nvPicPr>
        <p:blipFill>
          <a:blip r:embed="rId2" cstate="print"/>
          <a:srcRect/>
          <a:stretch>
            <a:fillRect/>
          </a:stretch>
        </p:blipFill>
        <p:spPr bwMode="auto">
          <a:xfrm>
            <a:off x="219075" y="3676650"/>
            <a:ext cx="8705850" cy="15049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5575" y="609600"/>
            <a:ext cx="7997825" cy="533400"/>
          </a:xfrm>
        </p:spPr>
        <p:txBody>
          <a:bodyPr>
            <a:noAutofit/>
          </a:bodyPr>
          <a:lstStyle/>
          <a:p>
            <a:pPr algn="l"/>
            <a:r>
              <a:rPr lang="de-AT" sz="2800" b="1" dirty="0" smtClean="0">
                <a:solidFill>
                  <a:schemeClr val="tx1"/>
                </a:solidFill>
                <a:cs typeface="Calibri" pitchFamily="34" charset="0"/>
              </a:rPr>
              <a:t>Smoothing</a:t>
            </a:r>
            <a:endParaRPr lang="en-US" sz="2800" b="1" dirty="0">
              <a:solidFill>
                <a:schemeClr val="tx1"/>
              </a:solidFill>
              <a:cs typeface="Calibri" pitchFamily="34" charset="0"/>
            </a:endParaRPr>
          </a:p>
        </p:txBody>
      </p:sp>
      <p:pic>
        <p:nvPicPr>
          <p:cNvPr id="4" name="Picture 2" descr="sd_comparision_SV1"/>
          <p:cNvPicPr>
            <a:picLocks noChangeAspect="1" noChangeArrowheads="1"/>
          </p:cNvPicPr>
          <p:nvPr/>
        </p:nvPicPr>
        <p:blipFill>
          <a:blip r:embed="rId2" cstate="print"/>
          <a:srcRect/>
          <a:stretch>
            <a:fillRect/>
          </a:stretch>
        </p:blipFill>
        <p:spPr bwMode="auto">
          <a:xfrm>
            <a:off x="609600" y="1257300"/>
            <a:ext cx="7924800" cy="513271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Arrow Connector 43"/>
          <p:cNvCxnSpPr>
            <a:stCxn id="4" idx="3"/>
            <a:endCxn id="59" idx="2"/>
          </p:cNvCxnSpPr>
          <p:nvPr/>
        </p:nvCxnSpPr>
        <p:spPr bwMode="auto">
          <a:xfrm>
            <a:off x="3956050" y="5153055"/>
            <a:ext cx="2343150" cy="892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6" name="Title 1"/>
          <p:cNvSpPr>
            <a:spLocks noGrp="1"/>
          </p:cNvSpPr>
          <p:nvPr>
            <p:ph type="title"/>
          </p:nvPr>
        </p:nvSpPr>
        <p:spPr>
          <a:xfrm>
            <a:off x="152400" y="554038"/>
            <a:ext cx="7772400" cy="658812"/>
          </a:xfrm>
        </p:spPr>
        <p:txBody>
          <a:bodyPr>
            <a:noAutofit/>
          </a:bodyPr>
          <a:lstStyle/>
          <a:p>
            <a:pPr algn="l"/>
            <a:r>
              <a:rPr lang="de-AT" sz="2800" b="1" dirty="0" smtClean="0">
                <a:solidFill>
                  <a:schemeClr val="tx1"/>
                </a:solidFill>
                <a:cs typeface="Calibri" pitchFamily="34" charset="0"/>
              </a:rPr>
              <a:t>Carrier Aiding</a:t>
            </a:r>
            <a:endParaRPr lang="en-US" sz="2800" b="1" dirty="0">
              <a:solidFill>
                <a:schemeClr val="tx1"/>
              </a:solidFill>
              <a:cs typeface="Calibri" pitchFamily="34" charset="0"/>
            </a:endParaRPr>
          </a:p>
        </p:txBody>
      </p:sp>
      <p:sp>
        <p:nvSpPr>
          <p:cNvPr id="3" name="Content Placeholder 2"/>
          <p:cNvSpPr>
            <a:spLocks noGrp="1"/>
          </p:cNvSpPr>
          <p:nvPr>
            <p:ph idx="1"/>
          </p:nvPr>
        </p:nvSpPr>
        <p:spPr>
          <a:xfrm>
            <a:off x="685800" y="1447801"/>
            <a:ext cx="7772400" cy="1143000"/>
          </a:xfrm>
        </p:spPr>
        <p:txBody>
          <a:bodyPr/>
          <a:lstStyle/>
          <a:p>
            <a:r>
              <a:rPr lang="en-US" dirty="0" smtClean="0">
                <a:latin typeface="Calibri" pitchFamily="34" charset="0"/>
                <a:cs typeface="Calibri" pitchFamily="34" charset="0"/>
              </a:rPr>
              <a:t>Doppler effect on both code and carrier (f</a:t>
            </a:r>
            <a:r>
              <a:rPr lang="en-US" baseline="-25000" dirty="0" smtClean="0">
                <a:latin typeface="Calibri" pitchFamily="34" charset="0"/>
                <a:cs typeface="Calibri" pitchFamily="34" charset="0"/>
              </a:rPr>
              <a:t>1</a:t>
            </a:r>
            <a:r>
              <a:rPr lang="en-US" dirty="0" smtClean="0">
                <a:latin typeface="Calibri" pitchFamily="34" charset="0"/>
                <a:cs typeface="Calibri" pitchFamily="34" charset="0"/>
              </a:rPr>
              <a:t> / f</a:t>
            </a:r>
            <a:r>
              <a:rPr lang="en-US" baseline="-25000" dirty="0" smtClean="0">
                <a:latin typeface="Calibri" pitchFamily="34" charset="0"/>
                <a:cs typeface="Calibri" pitchFamily="34" charset="0"/>
              </a:rPr>
              <a:t>2</a:t>
            </a:r>
            <a:r>
              <a:rPr lang="en-US" dirty="0" smtClean="0">
                <a:latin typeface="Calibri" pitchFamily="34" charset="0"/>
                <a:cs typeface="Calibri" pitchFamily="34" charset="0"/>
              </a:rPr>
              <a:t>)</a:t>
            </a:r>
          </a:p>
          <a:p>
            <a:r>
              <a:rPr lang="en-US" dirty="0" smtClean="0">
                <a:latin typeface="Calibri" pitchFamily="34" charset="0"/>
                <a:cs typeface="Calibri" pitchFamily="34" charset="0"/>
              </a:rPr>
              <a:t>Use accurate estimate from PLL to aid DLL</a:t>
            </a:r>
          </a:p>
          <a:p>
            <a:r>
              <a:rPr lang="en-US" dirty="0" smtClean="0">
                <a:latin typeface="Calibri" pitchFamily="34" charset="0"/>
                <a:cs typeface="Calibri" pitchFamily="34" charset="0"/>
              </a:rPr>
              <a:t>Further reduce filter BW</a:t>
            </a:r>
            <a:endParaRPr lang="en-US" dirty="0">
              <a:latin typeface="Calibri" pitchFamily="34" charset="0"/>
              <a:cs typeface="Calibri" pitchFamily="34" charset="0"/>
            </a:endParaRPr>
          </a:p>
        </p:txBody>
      </p:sp>
      <p:sp>
        <p:nvSpPr>
          <p:cNvPr id="4" name="TextBox 3"/>
          <p:cNvSpPr txBox="1"/>
          <p:nvPr/>
        </p:nvSpPr>
        <p:spPr>
          <a:xfrm>
            <a:off x="2584450" y="4953000"/>
            <a:ext cx="1371600"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000" dirty="0" smtClean="0">
                <a:latin typeface="Calibri" pitchFamily="34" charset="0"/>
                <a:cs typeface="Calibri" pitchFamily="34" charset="0"/>
              </a:rPr>
              <a:t>DLL</a:t>
            </a:r>
            <a:endParaRPr lang="en-US" sz="2000" dirty="0">
              <a:latin typeface="Calibri" pitchFamily="34" charset="0"/>
              <a:cs typeface="Calibri" pitchFamily="34" charset="0"/>
            </a:endParaRPr>
          </a:p>
        </p:txBody>
      </p:sp>
      <p:sp>
        <p:nvSpPr>
          <p:cNvPr id="5" name="TextBox 4"/>
          <p:cNvSpPr txBox="1"/>
          <p:nvPr/>
        </p:nvSpPr>
        <p:spPr>
          <a:xfrm>
            <a:off x="2584450" y="3257490"/>
            <a:ext cx="1371600" cy="400110"/>
          </a:xfrm>
          <a:prstGeom prst="rect">
            <a:avLst/>
          </a:prstGeom>
          <a:ln>
            <a:solidFill>
              <a:srgbClr val="7030A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000" dirty="0" smtClean="0">
                <a:latin typeface="Calibri" pitchFamily="34" charset="0"/>
                <a:cs typeface="Calibri" pitchFamily="34" charset="0"/>
              </a:rPr>
              <a:t>PLL</a:t>
            </a:r>
            <a:endParaRPr lang="en-US" sz="2000" dirty="0">
              <a:latin typeface="Calibri" pitchFamily="34" charset="0"/>
              <a:cs typeface="Calibri" pitchFamily="34" charset="0"/>
            </a:endParaRPr>
          </a:p>
        </p:txBody>
      </p:sp>
      <p:sp>
        <p:nvSpPr>
          <p:cNvPr id="7" name="TextBox 6"/>
          <p:cNvSpPr txBox="1"/>
          <p:nvPr/>
        </p:nvSpPr>
        <p:spPr>
          <a:xfrm>
            <a:off x="4184650" y="4087300"/>
            <a:ext cx="1371600" cy="338554"/>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600" dirty="0" smtClean="0">
                <a:latin typeface="Calibri" pitchFamily="34" charset="0"/>
                <a:cs typeface="Calibri" pitchFamily="34" charset="0"/>
              </a:rPr>
              <a:t>Scale Factor</a:t>
            </a:r>
            <a:endParaRPr lang="en-US" sz="1600" dirty="0">
              <a:latin typeface="Calibri" pitchFamily="34" charset="0"/>
              <a:cs typeface="Calibri" pitchFamily="34" charset="0"/>
            </a:endParaRPr>
          </a:p>
        </p:txBody>
      </p:sp>
      <p:cxnSp>
        <p:nvCxnSpPr>
          <p:cNvPr id="9" name="Straight Arrow Connector 8"/>
          <p:cNvCxnSpPr>
            <a:endCxn id="5" idx="1"/>
          </p:cNvCxnSpPr>
          <p:nvPr/>
        </p:nvCxnSpPr>
        <p:spPr bwMode="auto">
          <a:xfrm>
            <a:off x="1289050" y="3457545"/>
            <a:ext cx="1295400" cy="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15" name="TextBox 14"/>
          <p:cNvSpPr txBox="1"/>
          <p:nvPr/>
        </p:nvSpPr>
        <p:spPr>
          <a:xfrm>
            <a:off x="984250" y="2819400"/>
            <a:ext cx="1524000" cy="584775"/>
          </a:xfrm>
          <a:prstGeom prst="rect">
            <a:avLst/>
          </a:prstGeom>
          <a:noFill/>
        </p:spPr>
        <p:txBody>
          <a:bodyPr wrap="square" rtlCol="0">
            <a:spAutoFit/>
          </a:bodyPr>
          <a:lstStyle/>
          <a:p>
            <a:r>
              <a:rPr lang="en-US" sz="1600" dirty="0" smtClean="0">
                <a:solidFill>
                  <a:srgbClr val="7030A0"/>
                </a:solidFill>
                <a:latin typeface="Calibri" pitchFamily="34" charset="0"/>
                <a:cs typeface="Calibri" pitchFamily="34" charset="0"/>
              </a:rPr>
              <a:t>Phase Discriminator</a:t>
            </a:r>
            <a:endParaRPr lang="en-US" sz="1600" dirty="0">
              <a:solidFill>
                <a:srgbClr val="7030A0"/>
              </a:solidFill>
              <a:latin typeface="Calibri" pitchFamily="34" charset="0"/>
              <a:cs typeface="Calibri" pitchFamily="34" charset="0"/>
            </a:endParaRPr>
          </a:p>
        </p:txBody>
      </p:sp>
      <p:sp>
        <p:nvSpPr>
          <p:cNvPr id="16" name="TextBox 15"/>
          <p:cNvSpPr txBox="1"/>
          <p:nvPr/>
        </p:nvSpPr>
        <p:spPr>
          <a:xfrm>
            <a:off x="984250" y="4419600"/>
            <a:ext cx="1524000" cy="584775"/>
          </a:xfrm>
          <a:prstGeom prst="rect">
            <a:avLst/>
          </a:prstGeom>
          <a:noFill/>
        </p:spPr>
        <p:txBody>
          <a:bodyPr wrap="square" rtlCol="0">
            <a:spAutoFit/>
          </a:bodyPr>
          <a:lstStyle/>
          <a:p>
            <a:r>
              <a:rPr lang="en-US" sz="1600" dirty="0" smtClean="0">
                <a:solidFill>
                  <a:schemeClr val="accent6">
                    <a:lumMod val="75000"/>
                  </a:schemeClr>
                </a:solidFill>
                <a:latin typeface="Calibri" pitchFamily="34" charset="0"/>
                <a:cs typeface="Calibri" pitchFamily="34" charset="0"/>
              </a:rPr>
              <a:t>Code</a:t>
            </a:r>
            <a:r>
              <a:rPr lang="en-US" sz="1600" dirty="0" smtClean="0">
                <a:latin typeface="Calibri" pitchFamily="34" charset="0"/>
                <a:cs typeface="Calibri" pitchFamily="34" charset="0"/>
              </a:rPr>
              <a:t> </a:t>
            </a:r>
            <a:r>
              <a:rPr lang="en-US" sz="1600" dirty="0" smtClean="0">
                <a:solidFill>
                  <a:schemeClr val="accent6">
                    <a:lumMod val="75000"/>
                  </a:schemeClr>
                </a:solidFill>
                <a:latin typeface="Calibri" pitchFamily="34" charset="0"/>
                <a:cs typeface="Calibri" pitchFamily="34" charset="0"/>
              </a:rPr>
              <a:t>Discriminator</a:t>
            </a:r>
            <a:endParaRPr lang="en-US" sz="1600" dirty="0">
              <a:solidFill>
                <a:schemeClr val="accent6">
                  <a:lumMod val="75000"/>
                </a:schemeClr>
              </a:solidFill>
              <a:latin typeface="Calibri" pitchFamily="34" charset="0"/>
              <a:cs typeface="Calibri" pitchFamily="34" charset="0"/>
            </a:endParaRPr>
          </a:p>
        </p:txBody>
      </p:sp>
      <p:cxnSp>
        <p:nvCxnSpPr>
          <p:cNvPr id="17" name="Straight Arrow Connector 16"/>
          <p:cNvCxnSpPr>
            <a:stCxn id="4" idx="3"/>
            <a:endCxn id="18" idx="2"/>
          </p:cNvCxnSpPr>
          <p:nvPr/>
        </p:nvCxnSpPr>
        <p:spPr bwMode="auto">
          <a:xfrm>
            <a:off x="3956050" y="5153055"/>
            <a:ext cx="762000" cy="1045"/>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grpSp>
        <p:nvGrpSpPr>
          <p:cNvPr id="2" name="Group 23"/>
          <p:cNvGrpSpPr/>
          <p:nvPr/>
        </p:nvGrpSpPr>
        <p:grpSpPr>
          <a:xfrm>
            <a:off x="4718050" y="5001700"/>
            <a:ext cx="304800" cy="304800"/>
            <a:chOff x="4114800" y="5105400"/>
            <a:chExt cx="304800" cy="304800"/>
          </a:xfrm>
        </p:grpSpPr>
        <p:sp>
          <p:nvSpPr>
            <p:cNvPr id="18" name="Oval 17"/>
            <p:cNvSpPr/>
            <p:nvPr/>
          </p:nvSpPr>
          <p:spPr bwMode="auto">
            <a:xfrm>
              <a:off x="4114800" y="5105400"/>
              <a:ext cx="304800" cy="304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20" name="Straight Connector 19"/>
            <p:cNvCxnSpPr>
              <a:stCxn id="18" idx="2"/>
              <a:endCxn id="18" idx="6"/>
            </p:cNvCxnSpPr>
            <p:nvPr/>
          </p:nvCxnSpPr>
          <p:spPr bwMode="auto">
            <a:xfrm>
              <a:off x="4114800" y="5257800"/>
              <a:ext cx="30480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22" name="Straight Connector 21"/>
            <p:cNvCxnSpPr>
              <a:stCxn id="18" idx="0"/>
              <a:endCxn id="18" idx="4"/>
            </p:cNvCxnSpPr>
            <p:nvPr/>
          </p:nvCxnSpPr>
          <p:spPr bwMode="auto">
            <a:xfrm>
              <a:off x="4267200" y="5105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25" name="Straight Arrow Connector 24"/>
          <p:cNvCxnSpPr>
            <a:endCxn id="4" idx="1"/>
          </p:cNvCxnSpPr>
          <p:nvPr/>
        </p:nvCxnSpPr>
        <p:spPr bwMode="auto">
          <a:xfrm>
            <a:off x="1284288" y="5153025"/>
            <a:ext cx="1300162" cy="3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27" name="Straight Arrow Connector 26"/>
          <p:cNvCxnSpPr>
            <a:stCxn id="7" idx="2"/>
            <a:endCxn id="18" idx="0"/>
          </p:cNvCxnSpPr>
          <p:nvPr/>
        </p:nvCxnSpPr>
        <p:spPr bwMode="auto">
          <a:xfrm>
            <a:off x="4870450" y="4425854"/>
            <a:ext cx="0" cy="575846"/>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29" name="Straight Arrow Connector 28"/>
          <p:cNvCxnSpPr>
            <a:endCxn id="7" idx="0"/>
          </p:cNvCxnSpPr>
          <p:nvPr/>
        </p:nvCxnSpPr>
        <p:spPr bwMode="auto">
          <a:xfrm>
            <a:off x="4870450" y="3457580"/>
            <a:ext cx="0" cy="629720"/>
          </a:xfrm>
          <a:prstGeom prst="straightConnector1">
            <a:avLst/>
          </a:prstGeom>
          <a:solidFill>
            <a:schemeClr val="accent1"/>
          </a:solidFill>
          <a:ln w="9525" cap="flat" cmpd="sng" algn="ctr">
            <a:solidFill>
              <a:schemeClr val="bg2">
                <a:lumMod val="75000"/>
              </a:schemeClr>
            </a:solidFill>
            <a:prstDash val="solid"/>
            <a:round/>
            <a:headEnd type="oval" w="med" len="med"/>
            <a:tailEnd type="triangle" w="med" len="med"/>
          </a:ln>
          <a:effectLst/>
        </p:spPr>
      </p:cxnSp>
      <p:cxnSp>
        <p:nvCxnSpPr>
          <p:cNvPr id="31" name="Straight Arrow Connector 30"/>
          <p:cNvCxnSpPr>
            <a:stCxn id="5" idx="3"/>
            <a:endCxn id="50" idx="2"/>
          </p:cNvCxnSpPr>
          <p:nvPr/>
        </p:nvCxnSpPr>
        <p:spPr bwMode="auto">
          <a:xfrm flipV="1">
            <a:off x="3956050" y="3454400"/>
            <a:ext cx="2336800" cy="3145"/>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47" name="TextBox 46"/>
          <p:cNvSpPr txBox="1"/>
          <p:nvPr/>
        </p:nvSpPr>
        <p:spPr>
          <a:xfrm>
            <a:off x="4184650" y="2819400"/>
            <a:ext cx="1524000" cy="584775"/>
          </a:xfrm>
          <a:prstGeom prst="rect">
            <a:avLst/>
          </a:prstGeom>
          <a:noFill/>
        </p:spPr>
        <p:txBody>
          <a:bodyPr wrap="square" rtlCol="0">
            <a:spAutoFit/>
          </a:bodyPr>
          <a:lstStyle/>
          <a:p>
            <a:pPr algn="ctr"/>
            <a:r>
              <a:rPr lang="en-US" sz="1600" dirty="0" smtClean="0">
                <a:solidFill>
                  <a:srgbClr val="7030A0"/>
                </a:solidFill>
                <a:latin typeface="Calibri" pitchFamily="34" charset="0"/>
                <a:cs typeface="Calibri" pitchFamily="34" charset="0"/>
              </a:rPr>
              <a:t>Estimated Carrier Error</a:t>
            </a:r>
            <a:endParaRPr lang="en-US" sz="1600" dirty="0">
              <a:solidFill>
                <a:srgbClr val="7030A0"/>
              </a:solidFill>
              <a:latin typeface="Calibri" pitchFamily="34" charset="0"/>
              <a:cs typeface="Calibri" pitchFamily="34" charset="0"/>
            </a:endParaRPr>
          </a:p>
        </p:txBody>
      </p:sp>
      <p:sp>
        <p:nvSpPr>
          <p:cNvPr id="48" name="TextBox 47"/>
          <p:cNvSpPr txBox="1"/>
          <p:nvPr/>
        </p:nvSpPr>
        <p:spPr>
          <a:xfrm>
            <a:off x="4946650" y="4596825"/>
            <a:ext cx="1225550" cy="584775"/>
          </a:xfrm>
          <a:prstGeom prst="rect">
            <a:avLst/>
          </a:prstGeom>
          <a:noFill/>
        </p:spPr>
        <p:txBody>
          <a:bodyPr wrap="square" rtlCol="0">
            <a:spAutoFit/>
          </a:bodyPr>
          <a:lstStyle/>
          <a:p>
            <a:pPr algn="ctr"/>
            <a:r>
              <a:rPr lang="en-US" sz="1600" dirty="0" smtClean="0">
                <a:solidFill>
                  <a:schemeClr val="accent6">
                    <a:lumMod val="75000"/>
                  </a:schemeClr>
                </a:solidFill>
                <a:latin typeface="Calibri" pitchFamily="34" charset="0"/>
                <a:cs typeface="Calibri" pitchFamily="34" charset="0"/>
              </a:rPr>
              <a:t>Estimated Code Error</a:t>
            </a:r>
            <a:endParaRPr lang="en-US" sz="1600" dirty="0">
              <a:solidFill>
                <a:schemeClr val="accent6">
                  <a:lumMod val="75000"/>
                </a:schemeClr>
              </a:solidFill>
              <a:latin typeface="Calibri" pitchFamily="34" charset="0"/>
              <a:cs typeface="Calibri" pitchFamily="34" charset="0"/>
            </a:endParaRPr>
          </a:p>
        </p:txBody>
      </p:sp>
      <p:grpSp>
        <p:nvGrpSpPr>
          <p:cNvPr id="8" name="Group 48"/>
          <p:cNvGrpSpPr/>
          <p:nvPr/>
        </p:nvGrpSpPr>
        <p:grpSpPr>
          <a:xfrm>
            <a:off x="6292850" y="3302000"/>
            <a:ext cx="304800" cy="304800"/>
            <a:chOff x="4114800" y="5105400"/>
            <a:chExt cx="304800" cy="304800"/>
          </a:xfrm>
        </p:grpSpPr>
        <p:sp>
          <p:nvSpPr>
            <p:cNvPr id="50" name="Oval 49"/>
            <p:cNvSpPr/>
            <p:nvPr/>
          </p:nvSpPr>
          <p:spPr bwMode="auto">
            <a:xfrm>
              <a:off x="4114800" y="5105400"/>
              <a:ext cx="304800" cy="304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51" name="Straight Connector 50"/>
            <p:cNvCxnSpPr>
              <a:stCxn id="50" idx="2"/>
              <a:endCxn id="50" idx="6"/>
            </p:cNvCxnSpPr>
            <p:nvPr/>
          </p:nvCxnSpPr>
          <p:spPr bwMode="auto">
            <a:xfrm>
              <a:off x="4114800" y="5257800"/>
              <a:ext cx="30480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52" name="Straight Connector 51"/>
            <p:cNvCxnSpPr>
              <a:stCxn id="50" idx="0"/>
              <a:endCxn id="50" idx="4"/>
            </p:cNvCxnSpPr>
            <p:nvPr/>
          </p:nvCxnSpPr>
          <p:spPr bwMode="auto">
            <a:xfrm>
              <a:off x="4267200" y="5105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cxnSp>
        <p:nvCxnSpPr>
          <p:cNvPr id="55" name="Straight Arrow Connector 54"/>
          <p:cNvCxnSpPr>
            <a:stCxn id="56" idx="2"/>
            <a:endCxn id="50" idx="0"/>
          </p:cNvCxnSpPr>
          <p:nvPr/>
        </p:nvCxnSpPr>
        <p:spPr bwMode="auto">
          <a:xfrm>
            <a:off x="6445250" y="2730500"/>
            <a:ext cx="0" cy="57150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56" name="TextBox 55"/>
          <p:cNvSpPr txBox="1"/>
          <p:nvPr/>
        </p:nvSpPr>
        <p:spPr>
          <a:xfrm>
            <a:off x="5683250" y="2145725"/>
            <a:ext cx="1524000" cy="584775"/>
          </a:xfrm>
          <a:prstGeom prst="rect">
            <a:avLst/>
          </a:prstGeom>
          <a:noFill/>
        </p:spPr>
        <p:txBody>
          <a:bodyPr wrap="square" rtlCol="0">
            <a:spAutoFit/>
          </a:bodyPr>
          <a:lstStyle/>
          <a:p>
            <a:pPr algn="ctr"/>
            <a:r>
              <a:rPr lang="en-US" sz="1600" dirty="0" smtClean="0">
                <a:solidFill>
                  <a:srgbClr val="7030A0"/>
                </a:solidFill>
                <a:latin typeface="Calibri" pitchFamily="34" charset="0"/>
                <a:cs typeface="Calibri" pitchFamily="34" charset="0"/>
              </a:rPr>
              <a:t>Nominal Carrier Rate</a:t>
            </a:r>
            <a:endParaRPr lang="en-US" sz="1600" dirty="0">
              <a:solidFill>
                <a:srgbClr val="7030A0"/>
              </a:solidFill>
              <a:latin typeface="Calibri" pitchFamily="34" charset="0"/>
              <a:cs typeface="Calibri" pitchFamily="34" charset="0"/>
            </a:endParaRPr>
          </a:p>
        </p:txBody>
      </p:sp>
      <p:grpSp>
        <p:nvGrpSpPr>
          <p:cNvPr id="10" name="Group 57"/>
          <p:cNvGrpSpPr/>
          <p:nvPr/>
        </p:nvGrpSpPr>
        <p:grpSpPr>
          <a:xfrm>
            <a:off x="6299200" y="5009575"/>
            <a:ext cx="304800" cy="304800"/>
            <a:chOff x="4114800" y="5105400"/>
            <a:chExt cx="304800" cy="304800"/>
          </a:xfrm>
        </p:grpSpPr>
        <p:sp>
          <p:nvSpPr>
            <p:cNvPr id="59" name="Oval 58"/>
            <p:cNvSpPr/>
            <p:nvPr/>
          </p:nvSpPr>
          <p:spPr bwMode="auto">
            <a:xfrm>
              <a:off x="4114800" y="5105400"/>
              <a:ext cx="304800" cy="3048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cxnSp>
          <p:nvCxnSpPr>
            <p:cNvPr id="60" name="Straight Connector 59"/>
            <p:cNvCxnSpPr>
              <a:stCxn id="59" idx="2"/>
              <a:endCxn id="59" idx="6"/>
            </p:cNvCxnSpPr>
            <p:nvPr/>
          </p:nvCxnSpPr>
          <p:spPr bwMode="auto">
            <a:xfrm>
              <a:off x="4114800" y="5257800"/>
              <a:ext cx="304800" cy="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cxnSp>
          <p:nvCxnSpPr>
            <p:cNvPr id="61" name="Straight Connector 60"/>
            <p:cNvCxnSpPr>
              <a:stCxn id="59" idx="0"/>
              <a:endCxn id="59" idx="4"/>
            </p:cNvCxnSpPr>
            <p:nvPr/>
          </p:nvCxnSpPr>
          <p:spPr bwMode="auto">
            <a:xfrm>
              <a:off x="4267200" y="5105400"/>
              <a:ext cx="0" cy="304800"/>
            </a:xfrm>
            <a:prstGeom prst="line">
              <a:avLst/>
            </a:prstGeom>
            <a:solidFill>
              <a:schemeClr val="accent1"/>
            </a:solidFill>
            <a:ln w="9525" cap="flat" cmpd="sng" algn="ctr">
              <a:solidFill>
                <a:schemeClr val="bg2">
                  <a:lumMod val="75000"/>
                </a:schemeClr>
              </a:solidFill>
              <a:prstDash val="solid"/>
              <a:round/>
              <a:headEnd type="none" w="med" len="med"/>
              <a:tailEnd type="none" w="med" len="med"/>
            </a:ln>
            <a:effectLst/>
          </p:spPr>
        </p:cxnSp>
      </p:grpSp>
      <p:sp>
        <p:nvSpPr>
          <p:cNvPr id="63" name="TextBox 62"/>
          <p:cNvSpPr txBox="1"/>
          <p:nvPr/>
        </p:nvSpPr>
        <p:spPr>
          <a:xfrm>
            <a:off x="5689600" y="5816025"/>
            <a:ext cx="1524000" cy="584775"/>
          </a:xfrm>
          <a:prstGeom prst="rect">
            <a:avLst/>
          </a:prstGeom>
          <a:noFill/>
        </p:spPr>
        <p:txBody>
          <a:bodyPr wrap="square" rtlCol="0">
            <a:spAutoFit/>
          </a:bodyPr>
          <a:lstStyle/>
          <a:p>
            <a:pPr algn="ctr"/>
            <a:r>
              <a:rPr lang="en-US" sz="1600" dirty="0" smtClean="0">
                <a:solidFill>
                  <a:schemeClr val="accent6">
                    <a:lumMod val="75000"/>
                  </a:schemeClr>
                </a:solidFill>
                <a:latin typeface="Calibri" pitchFamily="34" charset="0"/>
                <a:cs typeface="Calibri" pitchFamily="34" charset="0"/>
              </a:rPr>
              <a:t>Nominal Code Rate</a:t>
            </a:r>
            <a:endParaRPr lang="en-US" sz="1600" dirty="0">
              <a:solidFill>
                <a:schemeClr val="accent6">
                  <a:lumMod val="75000"/>
                </a:schemeClr>
              </a:solidFill>
              <a:latin typeface="Calibri" pitchFamily="34" charset="0"/>
              <a:cs typeface="Calibri" pitchFamily="34" charset="0"/>
            </a:endParaRPr>
          </a:p>
        </p:txBody>
      </p:sp>
      <p:cxnSp>
        <p:nvCxnSpPr>
          <p:cNvPr id="64" name="Straight Arrow Connector 63"/>
          <p:cNvCxnSpPr>
            <a:stCxn id="63" idx="0"/>
            <a:endCxn id="59" idx="4"/>
          </p:cNvCxnSpPr>
          <p:nvPr/>
        </p:nvCxnSpPr>
        <p:spPr bwMode="auto">
          <a:xfrm flipV="1">
            <a:off x="6451600" y="5314375"/>
            <a:ext cx="0" cy="50165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68" name="Straight Arrow Connector 67"/>
          <p:cNvCxnSpPr>
            <a:stCxn id="59" idx="6"/>
          </p:cNvCxnSpPr>
          <p:nvPr/>
        </p:nvCxnSpPr>
        <p:spPr bwMode="auto">
          <a:xfrm>
            <a:off x="6604000" y="5161975"/>
            <a:ext cx="787400" cy="1045"/>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cxnSp>
        <p:nvCxnSpPr>
          <p:cNvPr id="69" name="Straight Arrow Connector 68"/>
          <p:cNvCxnSpPr>
            <a:stCxn id="50" idx="6"/>
          </p:cNvCxnSpPr>
          <p:nvPr/>
        </p:nvCxnSpPr>
        <p:spPr bwMode="auto">
          <a:xfrm>
            <a:off x="6597650" y="3454400"/>
            <a:ext cx="774700" cy="470"/>
          </a:xfrm>
          <a:prstGeom prst="straightConnector1">
            <a:avLst/>
          </a:prstGeom>
          <a:solidFill>
            <a:schemeClr val="accent1"/>
          </a:solidFill>
          <a:ln w="9525" cap="flat" cmpd="sng" algn="ctr">
            <a:solidFill>
              <a:schemeClr val="bg2">
                <a:lumMod val="75000"/>
              </a:schemeClr>
            </a:solidFill>
            <a:prstDash val="solid"/>
            <a:round/>
            <a:headEnd type="none" w="med" len="med"/>
            <a:tailEnd type="arrow"/>
          </a:ln>
          <a:effectLst/>
        </p:spPr>
      </p:cxnSp>
      <p:sp>
        <p:nvSpPr>
          <p:cNvPr id="72" name="TextBox 71"/>
          <p:cNvSpPr txBox="1"/>
          <p:nvPr/>
        </p:nvSpPr>
        <p:spPr>
          <a:xfrm>
            <a:off x="7366000" y="3161725"/>
            <a:ext cx="1524000" cy="584775"/>
          </a:xfrm>
          <a:prstGeom prst="rect">
            <a:avLst/>
          </a:prstGeom>
          <a:noFill/>
        </p:spPr>
        <p:txBody>
          <a:bodyPr wrap="square" rtlCol="0">
            <a:spAutoFit/>
          </a:bodyPr>
          <a:lstStyle/>
          <a:p>
            <a:pPr algn="ctr"/>
            <a:r>
              <a:rPr lang="en-US" sz="1600" dirty="0" smtClean="0">
                <a:solidFill>
                  <a:srgbClr val="7030A0"/>
                </a:solidFill>
                <a:latin typeface="Calibri" pitchFamily="34" charset="0"/>
                <a:cs typeface="Calibri" pitchFamily="34" charset="0"/>
              </a:rPr>
              <a:t>Estimated Carrier Rate</a:t>
            </a:r>
            <a:endParaRPr lang="en-US" sz="1600" dirty="0">
              <a:solidFill>
                <a:srgbClr val="7030A0"/>
              </a:solidFill>
              <a:latin typeface="Calibri" pitchFamily="34" charset="0"/>
              <a:cs typeface="Calibri" pitchFamily="34" charset="0"/>
            </a:endParaRPr>
          </a:p>
        </p:txBody>
      </p:sp>
      <p:sp>
        <p:nvSpPr>
          <p:cNvPr id="73" name="TextBox 72"/>
          <p:cNvSpPr txBox="1"/>
          <p:nvPr/>
        </p:nvSpPr>
        <p:spPr>
          <a:xfrm>
            <a:off x="7391400" y="4869875"/>
            <a:ext cx="1447800" cy="584775"/>
          </a:xfrm>
          <a:prstGeom prst="rect">
            <a:avLst/>
          </a:prstGeom>
          <a:noFill/>
        </p:spPr>
        <p:txBody>
          <a:bodyPr wrap="square" rtlCol="0">
            <a:spAutoFit/>
          </a:bodyPr>
          <a:lstStyle/>
          <a:p>
            <a:pPr algn="ctr"/>
            <a:r>
              <a:rPr lang="en-US" sz="1600" dirty="0" smtClean="0">
                <a:solidFill>
                  <a:schemeClr val="accent6">
                    <a:lumMod val="75000"/>
                  </a:schemeClr>
                </a:solidFill>
                <a:latin typeface="Calibri" pitchFamily="34" charset="0"/>
                <a:cs typeface="Calibri" pitchFamily="34" charset="0"/>
              </a:rPr>
              <a:t>Estimated Code Rate</a:t>
            </a:r>
            <a:endParaRPr lang="en-US" sz="1600" dirty="0">
              <a:solidFill>
                <a:schemeClr val="accent6">
                  <a:lumMod val="75000"/>
                </a:schemeClr>
              </a:solidFill>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theme/theme1.xml><?xml version="1.0" encoding="utf-8"?>
<a:theme xmlns:a="http://schemas.openxmlformats.org/drawingml/2006/main" name="PowerPoint Template-External-Gray-EU">
  <a:themeElements>
    <a:clrScheme name="Default Design 9">
      <a:dk1>
        <a:srgbClr val="000000"/>
      </a:dk1>
      <a:lt1>
        <a:srgbClr val="FFFFFF"/>
      </a:lt1>
      <a:dk2>
        <a:srgbClr val="000000"/>
      </a:dk2>
      <a:lt2>
        <a:srgbClr val="808080"/>
      </a:lt2>
      <a:accent1>
        <a:srgbClr val="00CC66"/>
      </a:accent1>
      <a:accent2>
        <a:srgbClr val="3333CC"/>
      </a:accent2>
      <a:accent3>
        <a:srgbClr val="FFFFFF"/>
      </a:accent3>
      <a:accent4>
        <a:srgbClr val="000000"/>
      </a:accent4>
      <a:accent5>
        <a:srgbClr val="AAE2B8"/>
      </a:accent5>
      <a:accent6>
        <a:srgbClr val="2D2DB9"/>
      </a:accent6>
      <a:hlink>
        <a:srgbClr val="3399FF"/>
      </a:hlink>
      <a:folHlink>
        <a:srgbClr val="E6BA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solidFill>
          <a:schemeClr val="accent1"/>
        </a:solidFill>
        <a:ln w="9525" cap="flat" cmpd="sng" algn="ctr">
          <a:solidFill>
            <a:schemeClr val="bg2">
              <a:lumMod val="75000"/>
            </a:schemeClr>
          </a:solidFill>
          <a:prstDash val="solid"/>
          <a:round/>
          <a:headEnd type="none" w="med" len="med"/>
          <a:tailEnd type="none" w="med" len="med"/>
        </a:ln>
        <a:effectLst/>
      </a:spPr>
      <a:body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66"/>
        </a:accent1>
        <a:accent2>
          <a:srgbClr val="3333CC"/>
        </a:accent2>
        <a:accent3>
          <a:srgbClr val="FFFFFF"/>
        </a:accent3>
        <a:accent4>
          <a:srgbClr val="000000"/>
        </a:accent4>
        <a:accent5>
          <a:srgbClr val="AAE2B8"/>
        </a:accent5>
        <a:accent6>
          <a:srgbClr val="2D2DB9"/>
        </a:accent6>
        <a:hlink>
          <a:srgbClr val="3399FF"/>
        </a:hlink>
        <a:folHlink>
          <a:srgbClr val="FF9900"/>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66"/>
        </a:accent1>
        <a:accent2>
          <a:srgbClr val="3333CC"/>
        </a:accent2>
        <a:accent3>
          <a:srgbClr val="FFFFFF"/>
        </a:accent3>
        <a:accent4>
          <a:srgbClr val="000000"/>
        </a:accent4>
        <a:accent5>
          <a:srgbClr val="AAE2B8"/>
        </a:accent5>
        <a:accent6>
          <a:srgbClr val="2D2DB9"/>
        </a:accent6>
        <a:hlink>
          <a:srgbClr val="3399FF"/>
        </a:hlink>
        <a:folHlink>
          <a:srgbClr val="E6BA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67510</TotalTime>
  <Words>1048</Words>
  <Application>Microsoft Office PowerPoint</Application>
  <PresentationFormat>On-screen Show (4:3)</PresentationFormat>
  <Paragraphs>370</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PowerPoint Template-External-Gray-EU</vt:lpstr>
      <vt:lpstr>Introduction to</vt:lpstr>
      <vt:lpstr>Agenda</vt:lpstr>
      <vt:lpstr>GPS History</vt:lpstr>
      <vt:lpstr>Global Positioning System</vt:lpstr>
      <vt:lpstr>Basic Principle</vt:lpstr>
      <vt:lpstr>Basic principle</vt:lpstr>
      <vt:lpstr>Basic principle</vt:lpstr>
      <vt:lpstr>Multiplexing</vt:lpstr>
      <vt:lpstr>Spectral Power of Receiver Signal</vt:lpstr>
      <vt:lpstr>GPS L1 C/A Signal Generation</vt:lpstr>
      <vt:lpstr>GPS L1 C/A Signal Generation</vt:lpstr>
      <vt:lpstr>Satellite</vt:lpstr>
      <vt:lpstr>Doppler Effect</vt:lpstr>
      <vt:lpstr>Doppler Effect</vt:lpstr>
      <vt:lpstr>Signal Space</vt:lpstr>
      <vt:lpstr>Receiver</vt:lpstr>
      <vt:lpstr>Receiver</vt:lpstr>
      <vt:lpstr>Acquisition</vt:lpstr>
      <vt:lpstr>Receiver</vt:lpstr>
      <vt:lpstr>Tracking</vt:lpstr>
      <vt:lpstr>Code Discriminator</vt:lpstr>
      <vt:lpstr>Receiver</vt:lpstr>
      <vt:lpstr>Decoder</vt:lpstr>
      <vt:lpstr>Receiver</vt:lpstr>
      <vt:lpstr>Pseudorange</vt:lpstr>
      <vt:lpstr>Pseudorange</vt:lpstr>
      <vt:lpstr>Corrections – Sagnac Effect</vt:lpstr>
      <vt:lpstr>Corrections – Relativistic</vt:lpstr>
      <vt:lpstr>Ionosphere</vt:lpstr>
      <vt:lpstr>Ionosphere - Mitigation</vt:lpstr>
      <vt:lpstr>Errors – Satellite Geometry</vt:lpstr>
      <vt:lpstr>Error Budget</vt:lpstr>
      <vt:lpstr>Least Square</vt:lpstr>
      <vt:lpstr>Pseudorange Corrections</vt:lpstr>
      <vt:lpstr>Other Global Navigation Satellite Systems</vt:lpstr>
      <vt:lpstr>Comparison of GNSS Signals</vt:lpstr>
      <vt:lpstr>Spectrum</vt:lpstr>
      <vt:lpstr>Slide 38</vt:lpstr>
      <vt:lpstr>Slide 39</vt:lpstr>
      <vt:lpstr>Title</vt:lpstr>
      <vt:lpstr>Carrier Measurement</vt:lpstr>
      <vt:lpstr>Smoothing</vt:lpstr>
      <vt:lpstr>Carrier Aiding</vt:lpstr>
    </vt:vector>
  </TitlesOfParts>
  <Company>Honeywell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2009 Fast light gyro program</dc:title>
  <dc:creator>Honeywell</dc:creator>
  <cp:lastModifiedBy>Kutik, Ondrej</cp:lastModifiedBy>
  <cp:revision>1945</cp:revision>
  <dcterms:created xsi:type="dcterms:W3CDTF">2009-03-27T15:15:49Z</dcterms:created>
  <dcterms:modified xsi:type="dcterms:W3CDTF">2012-11-18T13:58:02Z</dcterms:modified>
</cp:coreProperties>
</file>