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78" r:id="rId2"/>
    <p:sldId id="256" r:id="rId3"/>
    <p:sldId id="289" r:id="rId4"/>
    <p:sldId id="279" r:id="rId5"/>
    <p:sldId id="280" r:id="rId6"/>
    <p:sldId id="281" r:id="rId7"/>
    <p:sldId id="282" r:id="rId8"/>
    <p:sldId id="276" r:id="rId9"/>
    <p:sldId id="261" r:id="rId10"/>
    <p:sldId id="283" r:id="rId11"/>
    <p:sldId id="296" r:id="rId12"/>
    <p:sldId id="294" r:id="rId13"/>
    <p:sldId id="290" r:id="rId14"/>
    <p:sldId id="262" r:id="rId15"/>
    <p:sldId id="285" r:id="rId16"/>
    <p:sldId id="286" r:id="rId17"/>
    <p:sldId id="263" r:id="rId18"/>
    <p:sldId id="288" r:id="rId19"/>
    <p:sldId id="291" r:id="rId20"/>
    <p:sldId id="295" r:id="rId21"/>
    <p:sldId id="292" r:id="rId22"/>
    <p:sldId id="293" r:id="rId23"/>
    <p:sldId id="267" r:id="rId24"/>
    <p:sldId id="268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842" y="-6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F7CA92-F112-4505-B0A0-76176D12EAD9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EEB0AF-F109-4C94-95F5-BBE395D71DB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EEB0AF-F109-4C94-95F5-BBE395D71DB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EEB0AF-F109-4C94-95F5-BBE395D71DB4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4B69B-F978-411A-BC7E-4BC42C53EFC0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A0D0A-1B52-4EAA-A743-28F0ED7F52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4B69B-F978-411A-BC7E-4BC42C53EFC0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A0D0A-1B52-4EAA-A743-28F0ED7F52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4B69B-F978-411A-BC7E-4BC42C53EFC0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A0D0A-1B52-4EAA-A743-28F0ED7F52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4B69B-F978-411A-BC7E-4BC42C53EFC0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A0D0A-1B52-4EAA-A743-28F0ED7F52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4B69B-F978-411A-BC7E-4BC42C53EFC0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A0D0A-1B52-4EAA-A743-28F0ED7F52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4B69B-F978-411A-BC7E-4BC42C53EFC0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A0D0A-1B52-4EAA-A743-28F0ED7F52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4B69B-F978-411A-BC7E-4BC42C53EFC0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A0D0A-1B52-4EAA-A743-28F0ED7F52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4B69B-F978-411A-BC7E-4BC42C53EFC0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A0D0A-1B52-4EAA-A743-28F0ED7F52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4B69B-F978-411A-BC7E-4BC42C53EFC0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A0D0A-1B52-4EAA-A743-28F0ED7F52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4B69B-F978-411A-BC7E-4BC42C53EFC0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A0D0A-1B52-4EAA-A743-28F0ED7F52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4B69B-F978-411A-BC7E-4BC42C53EFC0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A0D0A-1B52-4EAA-A743-28F0ED7F52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4B69B-F978-411A-BC7E-4BC42C53EFC0}" type="datetimeFigureOut">
              <a:rPr lang="en-US" smtClean="0"/>
              <a:pPr/>
              <a:t>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0A0D0A-1B52-4EAA-A743-28F0ED7F52D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://en.wikipedia.org/wiki/File:Peptide_syn.pn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gif"/><Relationship Id="rId4" Type="http://schemas.openxmlformats.org/officeDocument/2006/relationships/hyperlink" Target="http://www.mrc-lmb.cam.ac.uk/ribo/homepage/images/30s_overview_front.jpg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://en.wikipedia.org/wiki/File:Peptide_syn.png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www.photographyblogger.net/wp-content/uploads/2009/06/clown4.jpg"/>
          <p:cNvPicPr>
            <a:picLocks noChangeAspect="1" noChangeArrowheads="1"/>
          </p:cNvPicPr>
          <p:nvPr/>
        </p:nvPicPr>
        <p:blipFill>
          <a:blip r:embed="rId3" cstate="print"/>
          <a:srcRect l="40157" r="16535"/>
          <a:stretch>
            <a:fillRect/>
          </a:stretch>
        </p:blipFill>
        <p:spPr bwMode="auto">
          <a:xfrm>
            <a:off x="7081602" y="0"/>
            <a:ext cx="2062398" cy="317182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71668" y="0"/>
            <a:ext cx="8229600" cy="1143000"/>
          </a:xfrm>
        </p:spPr>
        <p:txBody>
          <a:bodyPr/>
          <a:lstStyle/>
          <a:p>
            <a:r>
              <a:rPr lang="sk-SK" dirty="0" smtClean="0"/>
              <a:t>Čo je to organizmus?</a:t>
            </a:r>
            <a:endParaRPr lang="en-US" dirty="0"/>
          </a:p>
        </p:txBody>
      </p:sp>
      <p:pic>
        <p:nvPicPr>
          <p:cNvPr id="1026" name="Picture 2" descr="http://blog.mywinesense.com/wp-content/uploads/budding_yeast1.jpg"/>
          <p:cNvPicPr>
            <a:picLocks noChangeAspect="1" noChangeArrowheads="1"/>
          </p:cNvPicPr>
          <p:nvPr/>
        </p:nvPicPr>
        <p:blipFill>
          <a:blip r:embed="rId4" cstate="print"/>
          <a:srcRect l="27969" t="21921"/>
          <a:stretch>
            <a:fillRect/>
          </a:stretch>
        </p:blipFill>
        <p:spPr bwMode="auto">
          <a:xfrm>
            <a:off x="642910" y="3286124"/>
            <a:ext cx="1771360" cy="1920063"/>
          </a:xfrm>
          <a:prstGeom prst="rect">
            <a:avLst/>
          </a:prstGeom>
          <a:noFill/>
        </p:spPr>
      </p:pic>
      <p:pic>
        <p:nvPicPr>
          <p:cNvPr id="1028" name="Picture 4" descr="http://www.esacademic.com/pictures/eswiki/65/Arabidopsis_thaliana_inflorescencias.jpg"/>
          <p:cNvPicPr>
            <a:picLocks noChangeAspect="1" noChangeArrowheads="1"/>
          </p:cNvPicPr>
          <p:nvPr/>
        </p:nvPicPr>
        <p:blipFill>
          <a:blip r:embed="rId5" cstate="print"/>
          <a:srcRect l="14395" r="5536"/>
          <a:stretch>
            <a:fillRect/>
          </a:stretch>
        </p:blipFill>
        <p:spPr bwMode="auto">
          <a:xfrm>
            <a:off x="5214942" y="0"/>
            <a:ext cx="2211648" cy="2071678"/>
          </a:xfrm>
          <a:prstGeom prst="rect">
            <a:avLst/>
          </a:prstGeom>
          <a:noFill/>
        </p:spPr>
      </p:pic>
      <p:pic>
        <p:nvPicPr>
          <p:cNvPr id="1032" name="Picture 8" descr="http://transdeath.uni-graz.at/Pictures/WORM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85852" y="1785926"/>
            <a:ext cx="1857388" cy="1980158"/>
          </a:xfrm>
          <a:prstGeom prst="rect">
            <a:avLst/>
          </a:prstGeom>
          <a:noFill/>
        </p:spPr>
      </p:pic>
      <p:pic>
        <p:nvPicPr>
          <p:cNvPr id="1034" name="Picture 10" descr="http://www.animalwebguide.com/Mouse-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28926" y="1285860"/>
            <a:ext cx="2500335" cy="2031137"/>
          </a:xfrm>
          <a:prstGeom prst="rect">
            <a:avLst/>
          </a:prstGeom>
          <a:noFill/>
        </p:spPr>
      </p:pic>
      <p:pic>
        <p:nvPicPr>
          <p:cNvPr id="1036" name="Picture 12" descr="http://www.molecularstation.com/molecular-biology-images/data/511/e-coli.jpg"/>
          <p:cNvPicPr>
            <a:picLocks noChangeAspect="1" noChangeArrowheads="1"/>
          </p:cNvPicPr>
          <p:nvPr/>
        </p:nvPicPr>
        <p:blipFill>
          <a:blip r:embed="rId8" cstate="print"/>
          <a:srcRect l="1661" r="33495" b="21400"/>
          <a:stretch>
            <a:fillRect/>
          </a:stretch>
        </p:blipFill>
        <p:spPr bwMode="auto">
          <a:xfrm>
            <a:off x="0" y="4922373"/>
            <a:ext cx="1899189" cy="1935627"/>
          </a:xfrm>
          <a:prstGeom prst="rect">
            <a:avLst/>
          </a:prstGeom>
          <a:noFill/>
        </p:spPr>
      </p:pic>
      <p:pic>
        <p:nvPicPr>
          <p:cNvPr id="1030" name="Picture 6" descr="http://www.micropics.org.uk/Drosophilidae/Drosophila/funebris/drosophila%20funebris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14942" y="1928802"/>
            <a:ext cx="2500330" cy="1875248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000364" y="4857760"/>
            <a:ext cx="61159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dirty="0" smtClean="0"/>
              <a:t>Jedno máme všetci spoločné</a:t>
            </a:r>
            <a:r>
              <a:rPr lang="en-US" sz="2000" dirty="0" smtClean="0"/>
              <a:t>: </a:t>
            </a:r>
            <a:endParaRPr lang="sk-SK" sz="2000" dirty="0" smtClean="0"/>
          </a:p>
          <a:p>
            <a:r>
              <a:rPr lang="en-US" sz="2000" dirty="0" err="1" smtClean="0"/>
              <a:t>prij</a:t>
            </a:r>
            <a:r>
              <a:rPr lang="sk-SK" sz="2000" dirty="0" smtClean="0"/>
              <a:t>ímame živiny, aby sme ich premenili na seba samých, </a:t>
            </a:r>
          </a:p>
          <a:p>
            <a:r>
              <a:rPr lang="sk-SK" sz="2000" dirty="0" smtClean="0"/>
              <a:t>pričom využívame informáciu uloženú v DNA ako </a:t>
            </a:r>
          </a:p>
          <a:p>
            <a:r>
              <a:rPr lang="sk-SK" sz="2000" dirty="0" smtClean="0"/>
              <a:t>akýsi návod no to, ako to urobiť. 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8072462" y="3214686"/>
            <a:ext cx="777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človek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000760" y="3786190"/>
            <a:ext cx="1101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octomilka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929058" y="0"/>
            <a:ext cx="1275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Arabidopsis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000496" y="3286124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myš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285852" y="1428736"/>
            <a:ext cx="1606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Caenorhabditis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357422" y="4143380"/>
            <a:ext cx="973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kvasinky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857356" y="5857892"/>
            <a:ext cx="730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E. coli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Ako sa gény menia na organizmy?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Čo je to DNA a čo je to DNA kód</a:t>
            </a:r>
            <a:endParaRPr lang="en-US" dirty="0"/>
          </a:p>
        </p:txBody>
      </p:sp>
      <p:pic>
        <p:nvPicPr>
          <p:cNvPr id="23554" name="Picture 2" descr="http://www.wignallandwales.co.nz/Revision-samples/pg137.jpg"/>
          <p:cNvPicPr>
            <a:picLocks noChangeAspect="1" noChangeArrowheads="1"/>
          </p:cNvPicPr>
          <p:nvPr/>
        </p:nvPicPr>
        <p:blipFill>
          <a:blip r:embed="rId2" cstate="print"/>
          <a:srcRect l="6201" r="63337"/>
          <a:stretch>
            <a:fillRect/>
          </a:stretch>
        </p:blipFill>
        <p:spPr bwMode="auto">
          <a:xfrm>
            <a:off x="6143636" y="1643050"/>
            <a:ext cx="1856701" cy="4543426"/>
          </a:xfrm>
          <a:prstGeom prst="rect">
            <a:avLst/>
          </a:prstGeom>
          <a:noFill/>
        </p:spPr>
      </p:pic>
      <p:pic>
        <p:nvPicPr>
          <p:cNvPr id="23556" name="Picture 4" descr="http://faculty.cincinnatistate.edu/biology/images/CynthiaDNA.JPG"/>
          <p:cNvPicPr>
            <a:picLocks noChangeAspect="1" noChangeArrowheads="1"/>
          </p:cNvPicPr>
          <p:nvPr/>
        </p:nvPicPr>
        <p:blipFill>
          <a:blip r:embed="rId3" cstate="print"/>
          <a:srcRect l="6921" t="36909" r="83046" b="36909"/>
          <a:stretch>
            <a:fillRect/>
          </a:stretch>
        </p:blipFill>
        <p:spPr bwMode="auto">
          <a:xfrm>
            <a:off x="928662" y="1571612"/>
            <a:ext cx="1357322" cy="2655634"/>
          </a:xfrm>
          <a:prstGeom prst="rect">
            <a:avLst/>
          </a:prstGeom>
          <a:noFill/>
        </p:spPr>
      </p:pic>
      <p:pic>
        <p:nvPicPr>
          <p:cNvPr id="23558" name="Picture 6" descr="http://www.molecularstation.com/molecular-biology-images/data/502/DNA_Overview.png"/>
          <p:cNvPicPr>
            <a:picLocks noChangeAspect="1" noChangeArrowheads="1"/>
          </p:cNvPicPr>
          <p:nvPr/>
        </p:nvPicPr>
        <p:blipFill>
          <a:blip r:embed="rId4" cstate="print"/>
          <a:srcRect l="8988" t="2079" r="9461"/>
          <a:stretch>
            <a:fillRect/>
          </a:stretch>
        </p:blipFill>
        <p:spPr bwMode="auto">
          <a:xfrm>
            <a:off x="3500430" y="1571612"/>
            <a:ext cx="1516526" cy="455844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00034" y="4500570"/>
            <a:ext cx="239501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dirty="0" smtClean="0"/>
              <a:t>deoxyribonukleotidy:</a:t>
            </a:r>
          </a:p>
          <a:p>
            <a:endParaRPr lang="sk-SK" sz="2000" dirty="0" smtClean="0"/>
          </a:p>
          <a:p>
            <a:r>
              <a:rPr lang="sk-SK" sz="2000" dirty="0" smtClean="0"/>
              <a:t>A	adenín</a:t>
            </a:r>
          </a:p>
          <a:p>
            <a:r>
              <a:rPr lang="sk-SK" sz="2000" dirty="0" smtClean="0"/>
              <a:t>T	timín</a:t>
            </a:r>
          </a:p>
          <a:p>
            <a:r>
              <a:rPr lang="sk-SK" sz="2000" dirty="0" smtClean="0"/>
              <a:t>C	cytozín</a:t>
            </a:r>
          </a:p>
          <a:p>
            <a:r>
              <a:rPr lang="sk-SK" sz="2000" dirty="0" smtClean="0"/>
              <a:t>G	guanín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je dôležité si uvedomiť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00034" y="1357298"/>
            <a:ext cx="8286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 smtClean="0"/>
              <a:t>Keďže DNA slúži len ako akýsi návod na to, ako „postaviť“ organizmus, musí  existovať niečo, čo tento návod číta a realizuje.</a:t>
            </a:r>
            <a:endParaRPr lang="en-US" sz="2000" dirty="0"/>
          </a:p>
        </p:txBody>
      </p:sp>
      <p:pic>
        <p:nvPicPr>
          <p:cNvPr id="38918" name="Picture 6" descr="http://www.bibleprobe.com/humancell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2571744"/>
            <a:ext cx="3640464" cy="3619662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6357950" y="2643182"/>
            <a:ext cx="321467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b="1" dirty="0" smtClean="0"/>
              <a:t>Zloženie bunky</a:t>
            </a:r>
            <a:r>
              <a:rPr lang="en-US" sz="2000" b="1" dirty="0" smtClean="0"/>
              <a:t>:</a:t>
            </a:r>
            <a:endParaRPr lang="sk-SK" sz="2000" b="1" dirty="0" smtClean="0"/>
          </a:p>
          <a:p>
            <a:r>
              <a:rPr lang="sk-SK" sz="2000" dirty="0" smtClean="0"/>
              <a:t>Voda</a:t>
            </a:r>
          </a:p>
          <a:p>
            <a:r>
              <a:rPr lang="sk-SK" sz="2000" dirty="0" smtClean="0"/>
              <a:t>Tuky</a:t>
            </a:r>
          </a:p>
          <a:p>
            <a:r>
              <a:rPr lang="sk-SK" sz="2000" dirty="0" smtClean="0"/>
              <a:t>Cukry</a:t>
            </a:r>
          </a:p>
          <a:p>
            <a:r>
              <a:rPr lang="sk-SK" sz="2000" dirty="0" smtClean="0"/>
              <a:t>Nukleové kyseliny</a:t>
            </a:r>
          </a:p>
          <a:p>
            <a:r>
              <a:rPr lang="sk-SK" sz="2000" dirty="0" smtClean="0"/>
              <a:t>Rôzne anorganické </a:t>
            </a:r>
          </a:p>
          <a:p>
            <a:r>
              <a:rPr lang="sk-SK" sz="2000" dirty="0" smtClean="0"/>
              <a:t>a organické zlúčeniny</a:t>
            </a:r>
          </a:p>
          <a:p>
            <a:endParaRPr lang="sk-SK" sz="2000" dirty="0" smtClean="0"/>
          </a:p>
          <a:p>
            <a:r>
              <a:rPr lang="sk-SK" sz="2000" dirty="0" smtClean="0"/>
              <a:t>a hlavne</a:t>
            </a:r>
          </a:p>
          <a:p>
            <a:r>
              <a:rPr lang="sk-SK" sz="2000" dirty="0" smtClean="0"/>
              <a:t>Bielkoviny (čiže proteíny)</a:t>
            </a:r>
          </a:p>
          <a:p>
            <a:endParaRPr lang="en-US" sz="2000" dirty="0"/>
          </a:p>
        </p:txBody>
      </p:sp>
      <p:pic>
        <p:nvPicPr>
          <p:cNvPr id="12" name="Picture 2" descr="http://www.wignallandwales.co.nz/Revision-samples/pg137.jpg"/>
          <p:cNvPicPr>
            <a:picLocks noChangeAspect="1" noChangeArrowheads="1"/>
          </p:cNvPicPr>
          <p:nvPr/>
        </p:nvPicPr>
        <p:blipFill>
          <a:blip r:embed="rId3" cstate="print"/>
          <a:srcRect l="6201" r="63337"/>
          <a:stretch>
            <a:fillRect/>
          </a:stretch>
        </p:blipFill>
        <p:spPr bwMode="auto">
          <a:xfrm>
            <a:off x="500034" y="2643182"/>
            <a:ext cx="1357321" cy="33214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sk-SK" dirty="0" smtClean="0"/>
              <a:t>  Čo sú to proteíny?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428868"/>
            <a:ext cx="2357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 smtClean="0"/>
              <a:t>Štruktúrne proteíny</a:t>
            </a:r>
          </a:p>
          <a:p>
            <a:pPr algn="ctr"/>
            <a:r>
              <a:rPr lang="sk-SK" dirty="0" smtClean="0"/>
              <a:t>(napr. tubulin a aktin)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16" y="6000768"/>
            <a:ext cx="18124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dirty="0" smtClean="0"/>
              <a:t>Signálne proteíny</a:t>
            </a:r>
          </a:p>
          <a:p>
            <a:pPr algn="ctr"/>
            <a:r>
              <a:rPr lang="sk-SK" dirty="0" smtClean="0"/>
              <a:t>(napr. insulin)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286248" y="5572140"/>
            <a:ext cx="22036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dirty="0" smtClean="0"/>
              <a:t>Receptorové proteíny</a:t>
            </a:r>
          </a:p>
          <a:p>
            <a:pPr algn="ctr"/>
            <a:r>
              <a:rPr lang="sk-SK" dirty="0" smtClean="0"/>
              <a:t>(napr. rodopsin)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988345" y="2928934"/>
            <a:ext cx="21556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 smtClean="0"/>
              <a:t>Transportné proteíny</a:t>
            </a:r>
          </a:p>
          <a:p>
            <a:pPr algn="ctr"/>
            <a:r>
              <a:rPr lang="sk-SK" dirty="0" smtClean="0"/>
              <a:t>(napr. hemoglobín)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85720" y="5500702"/>
            <a:ext cx="17787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dirty="0" smtClean="0"/>
              <a:t>Gény-regulujúce </a:t>
            </a:r>
          </a:p>
          <a:p>
            <a:pPr algn="ctr"/>
            <a:r>
              <a:rPr lang="sk-SK" dirty="0" smtClean="0"/>
              <a:t>proteíny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230681" y="6488668"/>
            <a:ext cx="2207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dirty="0" smtClean="0"/>
              <a:t>Enzýmy (napr. tripsín)</a:t>
            </a:r>
            <a:endParaRPr lang="en-US" dirty="0"/>
          </a:p>
        </p:txBody>
      </p:sp>
      <p:pic>
        <p:nvPicPr>
          <p:cNvPr id="40962" name="Picture 2" descr="http://ts4.mm.bing.net/images/thumbnail.aspx?q=384064362071&amp;id=c741ac041d15b1f260edaa8d321140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4286256"/>
            <a:ext cx="1524000" cy="1143001"/>
          </a:xfrm>
          <a:prstGeom prst="rect">
            <a:avLst/>
          </a:prstGeom>
          <a:noFill/>
        </p:spPr>
      </p:pic>
      <p:pic>
        <p:nvPicPr>
          <p:cNvPr id="40964" name="Picture 4" descr="http://www.eyeofscience.com/eos_html/eos2/english/gallery/templates/galeriepics/medizin/blutshow/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5206" y="1142984"/>
            <a:ext cx="1643074" cy="1643074"/>
          </a:xfrm>
          <a:prstGeom prst="rect">
            <a:avLst/>
          </a:prstGeom>
          <a:noFill/>
        </p:spPr>
      </p:pic>
      <p:pic>
        <p:nvPicPr>
          <p:cNvPr id="40968" name="Picture 8" descr="http://www.lavonn.net/sitebuildercontent/sitebuilderpictures/NanoWorld/.pond/Fibroblast_cytoskeleton.jpg.w300h256.jpg"/>
          <p:cNvPicPr>
            <a:picLocks noChangeAspect="1" noChangeArrowheads="1"/>
          </p:cNvPicPr>
          <p:nvPr/>
        </p:nvPicPr>
        <p:blipFill>
          <a:blip r:embed="rId4" cstate="print"/>
          <a:srcRect b="7382"/>
          <a:stretch>
            <a:fillRect/>
          </a:stretch>
        </p:blipFill>
        <p:spPr bwMode="auto">
          <a:xfrm>
            <a:off x="214282" y="928670"/>
            <a:ext cx="1857388" cy="1467971"/>
          </a:xfrm>
          <a:prstGeom prst="rect">
            <a:avLst/>
          </a:prstGeom>
          <a:noFill/>
        </p:spPr>
      </p:pic>
      <p:pic>
        <p:nvPicPr>
          <p:cNvPr id="40970" name="Picture 10" descr="http://ts1.mm.bing.net/images/thumbnail.aspx?q=424736205464&amp;id=26f1081fbcfd21e2f16d30f66faf8ee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28860" y="4244286"/>
            <a:ext cx="1558905" cy="2042234"/>
          </a:xfrm>
          <a:prstGeom prst="rect">
            <a:avLst/>
          </a:prstGeom>
          <a:noFill/>
        </p:spPr>
      </p:pic>
      <p:pic>
        <p:nvPicPr>
          <p:cNvPr id="40972" name="Picture 12" descr="http://www.biology.emory.edu/research/Corces/Research2_files/cell300%20xnew4.jpg"/>
          <p:cNvPicPr>
            <a:picLocks noChangeAspect="1" noChangeArrowheads="1"/>
          </p:cNvPicPr>
          <p:nvPr/>
        </p:nvPicPr>
        <p:blipFill>
          <a:blip r:embed="rId6" cstate="print"/>
          <a:srcRect l="58563"/>
          <a:stretch>
            <a:fillRect/>
          </a:stretch>
        </p:blipFill>
        <p:spPr bwMode="auto">
          <a:xfrm>
            <a:off x="285720" y="3143248"/>
            <a:ext cx="1643073" cy="2389099"/>
          </a:xfrm>
          <a:prstGeom prst="rect">
            <a:avLst/>
          </a:prstGeom>
          <a:noFill/>
        </p:spPr>
      </p:pic>
      <p:pic>
        <p:nvPicPr>
          <p:cNvPr id="40974" name="Picture 14" descr="http://www.esacademic.com/pictures/eswiki/72/Human-insulin-hexamer-3D-ribbons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43702" y="3786190"/>
            <a:ext cx="2214577" cy="2164246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2428860" y="1071546"/>
            <a:ext cx="457862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sz="2400" b="1" dirty="0" smtClean="0"/>
              <a:t>Proteíny sú polymerické zlúčeniny </a:t>
            </a:r>
          </a:p>
          <a:p>
            <a:pPr algn="ctr"/>
            <a:r>
              <a:rPr lang="sk-SK" sz="2400" b="1" dirty="0" smtClean="0"/>
              <a:t>zložené z aminokyselín.  Poradie </a:t>
            </a:r>
          </a:p>
          <a:p>
            <a:pPr algn="ctr"/>
            <a:r>
              <a:rPr lang="sk-SK" sz="2400" b="1" dirty="0" smtClean="0"/>
              <a:t>aminokyselín určuje štruktúru,</a:t>
            </a:r>
          </a:p>
          <a:p>
            <a:pPr algn="ctr"/>
            <a:r>
              <a:rPr lang="sk-SK" sz="2400" b="1" dirty="0" smtClean="0"/>
              <a:t>  vlastnosti a funkciu proteínov.</a:t>
            </a:r>
          </a:p>
          <a:p>
            <a:pPr algn="ctr"/>
            <a:endParaRPr lang="en-US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714744" y="3286124"/>
            <a:ext cx="2056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Prirovnanie k mestu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sk-SK" dirty="0" smtClean="0"/>
              <a:t>Ako sa tvoria proteíny?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14282" y="1214422"/>
            <a:ext cx="82587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sz="2400" dirty="0" smtClean="0"/>
              <a:t>Proteíny bunka vytvára na základe DNA informácie pomocou už</a:t>
            </a:r>
          </a:p>
          <a:p>
            <a:pPr algn="ctr"/>
            <a:r>
              <a:rPr lang="sk-SK" sz="2400" dirty="0" smtClean="0"/>
              <a:t>existujúcich proteínov a ribonukleových kyselín (RNA) v procese, </a:t>
            </a:r>
          </a:p>
          <a:p>
            <a:pPr algn="ctr"/>
            <a:r>
              <a:rPr lang="sk-SK" sz="2400" dirty="0" smtClean="0"/>
              <a:t>ktorému sa hovorí </a:t>
            </a:r>
            <a:r>
              <a:rPr lang="sk-SK" sz="2400" u="sng" dirty="0" smtClean="0"/>
              <a:t>génová expresia</a:t>
            </a:r>
            <a:r>
              <a:rPr lang="sk-SK" sz="2400" dirty="0" smtClean="0"/>
              <a:t>.</a:t>
            </a:r>
            <a:endParaRPr lang="en-US" sz="24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357158" y="3214686"/>
            <a:ext cx="2521844" cy="923330"/>
            <a:chOff x="500034" y="3357562"/>
            <a:chExt cx="2521844" cy="923330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571472" y="3429000"/>
              <a:ext cx="2428892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500034" y="3357562"/>
              <a:ext cx="252024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/>
                <a:t>A C G T G A C T G G C C T</a:t>
              </a:r>
            </a:p>
            <a:p>
              <a:endParaRPr lang="sk-SK" dirty="0" smtClean="0"/>
            </a:p>
            <a:p>
              <a:r>
                <a:rPr lang="sk-SK" dirty="0" smtClean="0"/>
                <a:t>T G C A C T G A C C G G A</a:t>
              </a:r>
              <a:endParaRPr lang="en-US" dirty="0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571472" y="4214818"/>
              <a:ext cx="2428892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00034" y="3643314"/>
              <a:ext cx="25218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/>
                <a:t> I  I   I  I  I   I  I  I   I   I  I  I   I</a:t>
              </a:r>
              <a:endParaRPr lang="en-US" dirty="0"/>
            </a:p>
          </p:txBody>
        </p:sp>
      </p:grpSp>
      <p:cxnSp>
        <p:nvCxnSpPr>
          <p:cNvPr id="14" name="Straight Arrow Connector 13"/>
          <p:cNvCxnSpPr/>
          <p:nvPr/>
        </p:nvCxnSpPr>
        <p:spPr>
          <a:xfrm>
            <a:off x="3071802" y="3714752"/>
            <a:ext cx="857256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214810" y="3214686"/>
            <a:ext cx="5405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6000" dirty="0" smtClean="0"/>
              <a:t>?</a:t>
            </a:r>
            <a:endParaRPr lang="en-US" sz="6000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5072066" y="3714752"/>
            <a:ext cx="857256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4" descr="http://www.esacademic.com/pictures/eswiki/72/Human-insulin-hexamer-3D-ribbo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2571744"/>
            <a:ext cx="2214577" cy="2164246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-214346" y="5429264"/>
            <a:ext cx="93583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 smtClean="0"/>
              <a:t>  Úsek DNA nesúci informáciu pre vznik jedného proteínu sa nazýva gén.</a:t>
            </a:r>
          </a:p>
          <a:p>
            <a:pPr algn="ctr"/>
            <a:r>
              <a:rPr lang="sk-SK" sz="2400" dirty="0" smtClean="0"/>
              <a:t>Gény však nekódujú len proteíny</a:t>
            </a:r>
            <a:r>
              <a:rPr lang="en-US" sz="2400" dirty="0" smtClean="0"/>
              <a:t>!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928670"/>
          </a:xfrm>
        </p:spPr>
        <p:txBody>
          <a:bodyPr>
            <a:normAutofit/>
          </a:bodyPr>
          <a:lstStyle/>
          <a:p>
            <a:r>
              <a:rPr lang="sk-SK" dirty="0" smtClean="0"/>
              <a:t>Základný princíp expresie génov</a:t>
            </a:r>
            <a:endParaRPr lang="en-US" dirty="0"/>
          </a:p>
        </p:txBody>
      </p:sp>
      <p:pic>
        <p:nvPicPr>
          <p:cNvPr id="41986" name="Picture 2" descr="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214554"/>
            <a:ext cx="2928958" cy="3861645"/>
          </a:xfrm>
          <a:prstGeom prst="rect">
            <a:avLst/>
          </a:prstGeom>
          <a:noFill/>
        </p:spPr>
      </p:pic>
      <p:grpSp>
        <p:nvGrpSpPr>
          <p:cNvPr id="8" name="Group 7"/>
          <p:cNvGrpSpPr/>
          <p:nvPr/>
        </p:nvGrpSpPr>
        <p:grpSpPr>
          <a:xfrm>
            <a:off x="500034" y="1428736"/>
            <a:ext cx="2521844" cy="923330"/>
            <a:chOff x="500034" y="3357562"/>
            <a:chExt cx="2521844" cy="923330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571472" y="3429000"/>
              <a:ext cx="2428892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500034" y="3357562"/>
              <a:ext cx="252024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/>
                <a:t>A C G T G A C T G G C C T</a:t>
              </a:r>
            </a:p>
            <a:p>
              <a:endParaRPr lang="sk-SK" dirty="0" smtClean="0"/>
            </a:p>
            <a:p>
              <a:r>
                <a:rPr lang="sk-SK" dirty="0" smtClean="0"/>
                <a:t>T G C A C T G A C C G G A</a:t>
              </a:r>
              <a:endParaRPr lang="en-US" dirty="0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571472" y="4214818"/>
              <a:ext cx="2428892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500034" y="3643314"/>
              <a:ext cx="25218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/>
                <a:t> I  I   I  I  I   I  I  I   I   I  I  I   I</a:t>
              </a:r>
              <a:endParaRPr lang="en-US" dirty="0"/>
            </a:p>
          </p:txBody>
        </p:sp>
      </p:grpSp>
      <p:cxnSp>
        <p:nvCxnSpPr>
          <p:cNvPr id="18" name="Elbow Connector 17"/>
          <p:cNvCxnSpPr/>
          <p:nvPr/>
        </p:nvCxnSpPr>
        <p:spPr>
          <a:xfrm>
            <a:off x="3143240" y="1928802"/>
            <a:ext cx="1000132" cy="785818"/>
          </a:xfrm>
          <a:prstGeom prst="bentConnector3">
            <a:avLst>
              <a:gd name="adj1" fmla="val 50000"/>
            </a:avLst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/>
          <p:cNvGrpSpPr/>
          <p:nvPr/>
        </p:nvGrpSpPr>
        <p:grpSpPr>
          <a:xfrm>
            <a:off x="4143372" y="3143248"/>
            <a:ext cx="2605200" cy="369332"/>
            <a:chOff x="500034" y="3357562"/>
            <a:chExt cx="2605200" cy="369332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571472" y="3429000"/>
              <a:ext cx="2428892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500034" y="3357562"/>
              <a:ext cx="2605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/>
                <a:t>A C G U G A C U G G C C U</a:t>
              </a: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1428728" y="928670"/>
            <a:ext cx="750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 smtClean="0"/>
              <a:t>DNA</a:t>
            </a:r>
            <a:endParaRPr lang="en-US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4929190" y="2643182"/>
            <a:ext cx="973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 smtClean="0"/>
              <a:t>mRNA</a:t>
            </a:r>
            <a:endParaRPr lang="en-US" sz="2400" dirty="0"/>
          </a:p>
        </p:txBody>
      </p:sp>
      <p:cxnSp>
        <p:nvCxnSpPr>
          <p:cNvPr id="29" name="Elbow Connector 28"/>
          <p:cNvCxnSpPr/>
          <p:nvPr/>
        </p:nvCxnSpPr>
        <p:spPr>
          <a:xfrm>
            <a:off x="5072066" y="3929066"/>
            <a:ext cx="1000132" cy="785818"/>
          </a:xfrm>
          <a:prstGeom prst="bentConnector3">
            <a:avLst>
              <a:gd name="adj1" fmla="val 50000"/>
            </a:avLst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14" descr="http://www.esacademic.com/pictures/eswiki/72/Human-insulin-hexamer-3D-ribbo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4500570"/>
            <a:ext cx="2214577" cy="2164246"/>
          </a:xfrm>
          <a:prstGeom prst="rect">
            <a:avLst/>
          </a:prstGeom>
          <a:noFill/>
        </p:spPr>
      </p:pic>
      <p:sp>
        <p:nvSpPr>
          <p:cNvPr id="32" name="TextBox 31"/>
          <p:cNvSpPr txBox="1"/>
          <p:nvPr/>
        </p:nvSpPr>
        <p:spPr>
          <a:xfrm>
            <a:off x="5357818" y="5500702"/>
            <a:ext cx="1096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 smtClean="0"/>
              <a:t>proteín</a:t>
            </a:r>
            <a:endParaRPr lang="en-US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3857620" y="1857364"/>
            <a:ext cx="3027560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sk-SK" sz="2400" dirty="0" smtClean="0"/>
              <a:t>TRANSKRIPCIA (prepis)</a:t>
            </a:r>
            <a:endParaRPr lang="en-US" sz="2400" dirty="0"/>
          </a:p>
        </p:txBody>
      </p:sp>
      <p:sp>
        <p:nvSpPr>
          <p:cNvPr id="34" name="TextBox 33"/>
          <p:cNvSpPr txBox="1"/>
          <p:nvPr/>
        </p:nvSpPr>
        <p:spPr>
          <a:xfrm>
            <a:off x="5857884" y="3857628"/>
            <a:ext cx="2937151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sk-SK" sz="2400" dirty="0" smtClean="0"/>
              <a:t>TRANSLÁCIA (preklad)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214282" y="6286520"/>
            <a:ext cx="652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Video na </a:t>
            </a:r>
            <a:r>
              <a:rPr lang="en-US" dirty="0" smtClean="0"/>
              <a:t>http://www.nature.com/focus/rnai/animations/index.html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32"/>
          </a:xfrm>
        </p:spPr>
        <p:txBody>
          <a:bodyPr>
            <a:normAutofit/>
          </a:bodyPr>
          <a:lstStyle/>
          <a:p>
            <a:r>
              <a:rPr lang="sk-SK" sz="3600" dirty="0" smtClean="0"/>
              <a:t>Kľúčová úloha RNA molekúl pri expresii génov</a:t>
            </a:r>
            <a:endParaRPr lang="en-US" sz="3600" dirty="0"/>
          </a:p>
        </p:txBody>
      </p:sp>
      <p:pic>
        <p:nvPicPr>
          <p:cNvPr id="16386" name="Picture 2" descr="http://www-math.mit.edu/~lippert/18.417/lectures/01_Intro/Pictures/10000000000002AE000001C850C21AA3.jpg"/>
          <p:cNvPicPr>
            <a:picLocks noChangeAspect="1" noChangeArrowheads="1"/>
          </p:cNvPicPr>
          <p:nvPr/>
        </p:nvPicPr>
        <p:blipFill>
          <a:blip r:embed="rId2" cstate="print"/>
          <a:srcRect r="19283" b="9946"/>
          <a:stretch>
            <a:fillRect/>
          </a:stretch>
        </p:blipFill>
        <p:spPr bwMode="auto">
          <a:xfrm>
            <a:off x="214282" y="2928934"/>
            <a:ext cx="4944470" cy="366690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286380" y="2857496"/>
            <a:ext cx="4801314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b="1" dirty="0" smtClean="0"/>
              <a:t>Základné typy RNA molekúl: </a:t>
            </a:r>
            <a:r>
              <a:rPr lang="sk-SK" sz="2400" dirty="0" smtClean="0"/>
              <a:t>		</a:t>
            </a:r>
          </a:p>
          <a:p>
            <a:r>
              <a:rPr lang="sk-SK" sz="2400" dirty="0" smtClean="0"/>
              <a:t>mRNA	messangerové RNA</a:t>
            </a:r>
          </a:p>
          <a:p>
            <a:r>
              <a:rPr lang="sk-SK" sz="2400" dirty="0" smtClean="0"/>
              <a:t>tRNA	transferové RNA</a:t>
            </a:r>
          </a:p>
          <a:p>
            <a:r>
              <a:rPr lang="sk-SK" sz="2400" dirty="0" smtClean="0"/>
              <a:t>rRNA	ribozomálne RNA</a:t>
            </a:r>
          </a:p>
          <a:p>
            <a:endParaRPr lang="sk-SK" sz="2400" dirty="0" smtClean="0"/>
          </a:p>
          <a:p>
            <a:r>
              <a:rPr lang="sk-SK" sz="2400" b="1" dirty="0" smtClean="0"/>
              <a:t>Dalšie typy RNA molekúl:	</a:t>
            </a:r>
            <a:r>
              <a:rPr lang="sk-SK" sz="2400" dirty="0" smtClean="0"/>
              <a:t>	</a:t>
            </a:r>
          </a:p>
          <a:p>
            <a:r>
              <a:rPr lang="sk-SK" sz="2400" dirty="0" smtClean="0"/>
              <a:t>snRNA	malé nukleárne RNA</a:t>
            </a:r>
          </a:p>
          <a:p>
            <a:r>
              <a:rPr lang="sk-SK" sz="2400" dirty="0" smtClean="0"/>
              <a:t>microRNA</a:t>
            </a:r>
          </a:p>
          <a:p>
            <a:r>
              <a:rPr lang="sk-SK" sz="2400" dirty="0" smtClean="0"/>
              <a:t>iRNA	interferujúce RNA</a:t>
            </a:r>
          </a:p>
          <a:p>
            <a:r>
              <a:rPr lang="sk-SK" sz="2400" dirty="0" smtClean="0"/>
              <a:t>hnRNA	heterogénne RNA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57158" y="785794"/>
            <a:ext cx="85011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/>
              <a:t>RNA sú ribonukleové kyseliny, ktoré sú podobne ako DNA tvorené 	štyrmi opakujúcimi sa motívmi - ribonukleotidmi A,G,C,U.</a:t>
            </a:r>
          </a:p>
          <a:p>
            <a:r>
              <a:rPr lang="sk-SK" sz="2400" dirty="0" smtClean="0"/>
              <a:t>Na rozdiel od DNA sú jednovláknové a vytvárajú rozmanité, často 	zložité štruktúry.</a:t>
            </a:r>
          </a:p>
          <a:p>
            <a:r>
              <a:rPr lang="sk-SK" sz="2400" dirty="0" smtClean="0"/>
              <a:t>Svoje funkcie väčšinou vykonávajú v spolupráci s rôznymi proteínmi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32"/>
          </a:xfrm>
        </p:spPr>
        <p:txBody>
          <a:bodyPr>
            <a:normAutofit/>
          </a:bodyPr>
          <a:lstStyle/>
          <a:p>
            <a:r>
              <a:rPr lang="sk-SK" dirty="0" smtClean="0"/>
              <a:t>Prepis génov - transkripcia</a:t>
            </a:r>
            <a:endParaRPr lang="en-US" dirty="0"/>
          </a:p>
        </p:txBody>
      </p:sp>
      <p:pic>
        <p:nvPicPr>
          <p:cNvPr id="17412" name="Picture 4" descr="http://www.ebiologie.fr/upload/Gallery/c7.17.7b.transcrip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2167873"/>
            <a:ext cx="4357718" cy="4451996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71472" y="857232"/>
            <a:ext cx="82284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sz="2400" dirty="0" smtClean="0"/>
              <a:t>Enzým RNA polymeráza otvorí dvojzávitnicu DNA a postupne </a:t>
            </a:r>
          </a:p>
          <a:p>
            <a:pPr algn="ctr"/>
            <a:r>
              <a:rPr lang="sk-SK" sz="2400" dirty="0" smtClean="0"/>
              <a:t>pridáva nulkeotidy k jednému z dvoch reťazcov DNA – templátu, </a:t>
            </a:r>
          </a:p>
          <a:p>
            <a:pPr algn="ctr"/>
            <a:r>
              <a:rPr lang="sk-SK" sz="2400" dirty="0" smtClean="0"/>
              <a:t>čím vytvára molekulu RNA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sk-SK" dirty="0" smtClean="0"/>
              <a:t>Vznik proteínov - translácia</a:t>
            </a:r>
            <a:endParaRPr lang="en-US" dirty="0"/>
          </a:p>
        </p:txBody>
      </p:sp>
      <p:pic>
        <p:nvPicPr>
          <p:cNvPr id="18434" name="Picture 2" descr="http://upload.wikimedia.org/wikipedia/commons/thumb/0/0f/Peptide_syn.png/350px-Peptide_syn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5499" y="2643182"/>
            <a:ext cx="6235917" cy="3990989"/>
          </a:xfrm>
          <a:prstGeom prst="rect">
            <a:avLst/>
          </a:prstGeom>
          <a:noFill/>
        </p:spPr>
      </p:pic>
      <p:pic>
        <p:nvPicPr>
          <p:cNvPr id="18436" name="Picture 4" descr="http://www.mrc-lmb.cam.ac.uk/ribo/homepage/images/30s_overview_front_small.gif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1214422"/>
            <a:ext cx="2085975" cy="248602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3786190"/>
            <a:ext cx="2576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  30S subunit of ribosome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500298" y="1214422"/>
            <a:ext cx="64380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sz="2400" dirty="0" smtClean="0"/>
              <a:t>Preklad mRNA na proteín vykonáva komplex </a:t>
            </a:r>
          </a:p>
          <a:p>
            <a:pPr algn="ctr"/>
            <a:r>
              <a:rPr lang="sk-SK" sz="2400" dirty="0" smtClean="0"/>
              <a:t>proteínov a RNA molekúl, ktorý sa nazýva ribozóm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57158" y="5786454"/>
            <a:ext cx="907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 smtClean="0"/>
              <a:t>Video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43372" y="2357430"/>
            <a:ext cx="75533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9600" dirty="0" smtClean="0"/>
              <a:t>?</a:t>
            </a:r>
            <a:endParaRPr lang="en-US" sz="9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928670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Jeden gén </a:t>
            </a:r>
            <a:r>
              <a:rPr lang="en-US" dirty="0" smtClean="0"/>
              <a:t>=</a:t>
            </a:r>
            <a:r>
              <a:rPr lang="sk-SK" dirty="0" smtClean="0"/>
              <a:t> jeden proteín </a:t>
            </a:r>
            <a:br>
              <a:rPr lang="sk-SK" dirty="0" smtClean="0"/>
            </a:br>
            <a:endParaRPr lang="en-US" dirty="0"/>
          </a:p>
        </p:txBody>
      </p:sp>
      <p:grpSp>
        <p:nvGrpSpPr>
          <p:cNvPr id="3" name="Group 3"/>
          <p:cNvGrpSpPr/>
          <p:nvPr/>
        </p:nvGrpSpPr>
        <p:grpSpPr>
          <a:xfrm>
            <a:off x="642910" y="2500306"/>
            <a:ext cx="2521844" cy="923330"/>
            <a:chOff x="500034" y="3357562"/>
            <a:chExt cx="2521844" cy="92333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571472" y="3429000"/>
              <a:ext cx="2428892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500034" y="3357562"/>
              <a:ext cx="252024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/>
                <a:t>A C G T G A C T G G C C T</a:t>
              </a:r>
            </a:p>
            <a:p>
              <a:endParaRPr lang="sk-SK" dirty="0" smtClean="0"/>
            </a:p>
            <a:p>
              <a:r>
                <a:rPr lang="sk-SK" dirty="0" smtClean="0"/>
                <a:t>T G C A C T G A C C G G A</a:t>
              </a:r>
              <a:endParaRPr lang="en-US" dirty="0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571472" y="4214818"/>
              <a:ext cx="2428892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500034" y="3643314"/>
              <a:ext cx="25218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/>
                <a:t> I  I   I  I  I   I  I  I   I   I  I  I   I</a:t>
              </a:r>
              <a:endParaRPr lang="en-US" dirty="0"/>
            </a:p>
          </p:txBody>
        </p:sp>
      </p:grpSp>
      <p:cxnSp>
        <p:nvCxnSpPr>
          <p:cNvPr id="9" name="Straight Arrow Connector 8"/>
          <p:cNvCxnSpPr/>
          <p:nvPr/>
        </p:nvCxnSpPr>
        <p:spPr>
          <a:xfrm>
            <a:off x="3357554" y="3000372"/>
            <a:ext cx="857256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500562" y="2500306"/>
            <a:ext cx="5405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6000" dirty="0" smtClean="0"/>
              <a:t>?</a:t>
            </a:r>
            <a:endParaRPr lang="en-US" sz="6000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5357818" y="3000372"/>
            <a:ext cx="857256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214414" y="3929066"/>
            <a:ext cx="866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 smtClean="0"/>
              <a:t>1 gén</a:t>
            </a:r>
            <a:endParaRPr lang="en-US" sz="2400" dirty="0"/>
          </a:p>
        </p:txBody>
      </p:sp>
      <p:sp>
        <p:nvSpPr>
          <p:cNvPr id="18" name="Isosceles Triangle 17"/>
          <p:cNvSpPr/>
          <p:nvPr/>
        </p:nvSpPr>
        <p:spPr>
          <a:xfrm>
            <a:off x="6786578" y="2357430"/>
            <a:ext cx="1285884" cy="107157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858016" y="4000504"/>
            <a:ext cx="13433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 smtClean="0"/>
              <a:t>proteín A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Jeden gén </a:t>
            </a:r>
            <a:r>
              <a:rPr lang="en-US" dirty="0" smtClean="0"/>
              <a:t>=</a:t>
            </a:r>
            <a:r>
              <a:rPr lang="sk-SK" dirty="0" smtClean="0"/>
              <a:t> viacero proteínov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57158" y="2500306"/>
            <a:ext cx="2521844" cy="923330"/>
            <a:chOff x="500034" y="3357562"/>
            <a:chExt cx="2521844" cy="92333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571472" y="3429000"/>
              <a:ext cx="2428892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500034" y="3357562"/>
              <a:ext cx="252024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/>
                <a:t>A C G T G A C T G G C C T</a:t>
              </a:r>
            </a:p>
            <a:p>
              <a:endParaRPr lang="sk-SK" dirty="0" smtClean="0"/>
            </a:p>
            <a:p>
              <a:r>
                <a:rPr lang="sk-SK" dirty="0" smtClean="0"/>
                <a:t>T G C A C T G A C C G G A</a:t>
              </a:r>
              <a:endParaRPr lang="en-US" dirty="0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571472" y="4214818"/>
              <a:ext cx="2428892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500034" y="3643314"/>
              <a:ext cx="25218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/>
                <a:t> I  I   I  I  I   I  I  I   I   I  I  I   I</a:t>
              </a:r>
              <a:endParaRPr lang="en-US" dirty="0"/>
            </a:p>
          </p:txBody>
        </p:sp>
      </p:grpSp>
      <p:cxnSp>
        <p:nvCxnSpPr>
          <p:cNvPr id="9" name="Straight Arrow Connector 8"/>
          <p:cNvCxnSpPr/>
          <p:nvPr/>
        </p:nvCxnSpPr>
        <p:spPr>
          <a:xfrm>
            <a:off x="3071802" y="3000372"/>
            <a:ext cx="857256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214810" y="2500306"/>
            <a:ext cx="5405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6000" dirty="0" smtClean="0"/>
              <a:t>?</a:t>
            </a:r>
            <a:endParaRPr lang="en-US" sz="6000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5072066" y="3000372"/>
            <a:ext cx="857256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072066" y="3429000"/>
            <a:ext cx="1143008" cy="1000132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28662" y="3929066"/>
            <a:ext cx="866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 smtClean="0"/>
              <a:t>1 gén</a:t>
            </a:r>
            <a:endParaRPr lang="en-US" sz="2400" dirty="0"/>
          </a:p>
        </p:txBody>
      </p:sp>
      <p:sp>
        <p:nvSpPr>
          <p:cNvPr id="18" name="Isosceles Triangle 17"/>
          <p:cNvSpPr/>
          <p:nvPr/>
        </p:nvSpPr>
        <p:spPr>
          <a:xfrm>
            <a:off x="6500826" y="2357430"/>
            <a:ext cx="1285884" cy="107157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572264" y="4643446"/>
            <a:ext cx="1143008" cy="1143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572264" y="3571876"/>
            <a:ext cx="1055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proteín A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572264" y="5929330"/>
            <a:ext cx="1047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proteín B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sk-SK" dirty="0"/>
              <a:t>J</a:t>
            </a:r>
            <a:r>
              <a:rPr lang="sk-SK" dirty="0" smtClean="0"/>
              <a:t>eden gén môže kódovať viacero proteínov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0034" y="2000240"/>
            <a:ext cx="804611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i="1" dirty="0" smtClean="0"/>
              <a:t>Dscam</a:t>
            </a:r>
            <a:r>
              <a:rPr lang="sk-SK" sz="2000" dirty="0" smtClean="0"/>
              <a:t> - </a:t>
            </a:r>
            <a:r>
              <a:rPr lang="en-US" sz="2000" dirty="0" smtClean="0"/>
              <a:t>Down Syndrome Cell Adhesion Molecule</a:t>
            </a:r>
            <a:r>
              <a:rPr lang="sk-SK" sz="2000" dirty="0" smtClean="0"/>
              <a:t> (95 alternatívnych exónov)</a:t>
            </a:r>
          </a:p>
          <a:p>
            <a:endParaRPr lang="sk-SK" sz="2400" dirty="0" smtClean="0"/>
          </a:p>
          <a:p>
            <a:r>
              <a:rPr lang="sk-SK" sz="2400" b="1" dirty="0" smtClean="0"/>
              <a:t>Čo tieto proteíny robia?</a:t>
            </a:r>
          </a:p>
          <a:p>
            <a:r>
              <a:rPr lang="sk-SK" sz="2400" dirty="0" smtClean="0"/>
              <a:t>Regulujú rast a vetvenie axónov,</a:t>
            </a:r>
          </a:p>
          <a:p>
            <a:r>
              <a:rPr lang="sk-SK" sz="2400" dirty="0" smtClean="0"/>
              <a:t>ako aj spájajú jednotlivé axóny </a:t>
            </a:r>
          </a:p>
          <a:p>
            <a:r>
              <a:rPr lang="sk-SK" sz="2400" dirty="0" smtClean="0"/>
              <a:t>navzájom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00034" y="1142984"/>
            <a:ext cx="805925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b="1" dirty="0" smtClean="0"/>
              <a:t>Rekord</a:t>
            </a:r>
            <a:r>
              <a:rPr lang="en-US" sz="2400" b="1" dirty="0" smtClean="0"/>
              <a:t>:</a:t>
            </a:r>
            <a:r>
              <a:rPr lang="en-US" sz="2400" dirty="0" smtClean="0"/>
              <a:t> </a:t>
            </a:r>
            <a:endParaRPr lang="sk-SK" sz="2400" dirty="0" smtClean="0"/>
          </a:p>
          <a:p>
            <a:r>
              <a:rPr lang="sk-SK" sz="2000" dirty="0" smtClean="0"/>
              <a:t>Gén</a:t>
            </a:r>
            <a:r>
              <a:rPr lang="en-US" sz="2000" dirty="0" smtClean="0"/>
              <a:t> </a:t>
            </a:r>
            <a:r>
              <a:rPr lang="sk-SK" sz="2000" i="1" dirty="0" smtClean="0"/>
              <a:t>Dscam</a:t>
            </a:r>
            <a:r>
              <a:rPr lang="sk-SK" sz="2000" dirty="0" smtClean="0"/>
              <a:t> u D. melanogaster (octomilka) kóduje </a:t>
            </a:r>
            <a:r>
              <a:rPr lang="en-US" sz="2000" b="1" dirty="0" smtClean="0"/>
              <a:t>38 016</a:t>
            </a:r>
            <a:r>
              <a:rPr lang="sk-SK" sz="2000" b="1" dirty="0" smtClean="0"/>
              <a:t> </a:t>
            </a:r>
            <a:r>
              <a:rPr lang="sk-SK" sz="2000" dirty="0" smtClean="0"/>
              <a:t>rôznych proteínov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pic>
        <p:nvPicPr>
          <p:cNvPr id="14338" name="Picture 2" descr="http://upload.wikimedia.org/wikipedia/commons/b/bd/Neuron.jpg"/>
          <p:cNvPicPr>
            <a:picLocks noChangeAspect="1" noChangeArrowheads="1"/>
          </p:cNvPicPr>
          <p:nvPr/>
        </p:nvPicPr>
        <p:blipFill>
          <a:blip r:embed="rId2" cstate="print"/>
          <a:srcRect t="22569"/>
          <a:stretch>
            <a:fillRect/>
          </a:stretch>
        </p:blipFill>
        <p:spPr bwMode="auto">
          <a:xfrm>
            <a:off x="214282" y="4318302"/>
            <a:ext cx="4381500" cy="2315862"/>
          </a:xfrm>
          <a:prstGeom prst="rect">
            <a:avLst/>
          </a:prstGeom>
          <a:noFill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 r="48325"/>
          <a:stretch>
            <a:fillRect/>
          </a:stretch>
        </p:blipFill>
        <p:spPr bwMode="auto">
          <a:xfrm>
            <a:off x="5000628" y="3143248"/>
            <a:ext cx="3786182" cy="3377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Straight Connector 52"/>
          <p:cNvCxnSpPr/>
          <p:nvPr/>
        </p:nvCxnSpPr>
        <p:spPr>
          <a:xfrm>
            <a:off x="2428860" y="5000636"/>
            <a:ext cx="4500594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sk-SK" dirty="0" smtClean="0"/>
              <a:t>Ako je to možné?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7158" y="1285860"/>
            <a:ext cx="8174417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dirty="0" smtClean="0"/>
              <a:t>Molekuly mRNA, ktoré vznikajú prepisom génov z DNA neslúžia ako vzor pre </a:t>
            </a:r>
          </a:p>
          <a:p>
            <a:r>
              <a:rPr lang="sk-SK" sz="2000" dirty="0" smtClean="0"/>
              <a:t>syntézu proteínov okamžite. </a:t>
            </a:r>
          </a:p>
          <a:p>
            <a:r>
              <a:rPr lang="sk-SK" sz="2000" dirty="0" smtClean="0"/>
              <a:t>Vznikajúca mRNA je najprv „</a:t>
            </a:r>
            <a:r>
              <a:rPr lang="en-US" sz="2000" dirty="0" err="1" smtClean="0"/>
              <a:t>obalen</a:t>
            </a:r>
            <a:r>
              <a:rPr lang="sk-SK" sz="2000" dirty="0" smtClean="0"/>
              <a:t>á“ proteínmi a malými nukleárnymi RNA </a:t>
            </a:r>
          </a:p>
          <a:p>
            <a:r>
              <a:rPr lang="sk-SK" sz="2000" dirty="0" smtClean="0"/>
              <a:t>molekulami, ktoré ju upravia. </a:t>
            </a:r>
          </a:p>
          <a:p>
            <a:r>
              <a:rPr lang="sk-SK" sz="2000" dirty="0" smtClean="0"/>
              <a:t>Jednou z úprav je vystrihnutie „nehodiacich“ sa úsekov RNA kódu a opätovné</a:t>
            </a:r>
          </a:p>
          <a:p>
            <a:r>
              <a:rPr lang="sk-SK" sz="2000" dirty="0" smtClean="0"/>
              <a:t> pospájanie kúskov RNA teda </a:t>
            </a:r>
            <a:r>
              <a:rPr lang="sk-SK" sz="2400" b="1" dirty="0" smtClean="0"/>
              <a:t>splicing alebo zostrih RNA</a:t>
            </a:r>
            <a:endParaRPr lang="en-US" sz="2400" b="1" dirty="0"/>
          </a:p>
        </p:txBody>
      </p:sp>
      <p:sp>
        <p:nvSpPr>
          <p:cNvPr id="49" name="Rectangle 48"/>
          <p:cNvSpPr/>
          <p:nvPr/>
        </p:nvSpPr>
        <p:spPr>
          <a:xfrm>
            <a:off x="1428728" y="4786322"/>
            <a:ext cx="1500198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3714744" y="4786322"/>
            <a:ext cx="1500198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6072198" y="4786322"/>
            <a:ext cx="1500198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ight Brace 53"/>
          <p:cNvSpPr/>
          <p:nvPr/>
        </p:nvSpPr>
        <p:spPr>
          <a:xfrm rot="5400000" flipH="1">
            <a:off x="4214810" y="1357298"/>
            <a:ext cx="607223" cy="6036511"/>
          </a:xfrm>
          <a:prstGeom prst="rightBrac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4143372" y="3429000"/>
            <a:ext cx="7242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b="1" dirty="0" smtClean="0"/>
              <a:t>gén</a:t>
            </a:r>
            <a:endParaRPr lang="en-US" sz="2800" b="1" dirty="0"/>
          </a:p>
        </p:txBody>
      </p:sp>
      <p:sp>
        <p:nvSpPr>
          <p:cNvPr id="56" name="TextBox 55"/>
          <p:cNvSpPr txBox="1"/>
          <p:nvPr/>
        </p:nvSpPr>
        <p:spPr>
          <a:xfrm>
            <a:off x="214282" y="5786454"/>
            <a:ext cx="3144323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sk-SK" sz="2400" dirty="0" smtClean="0"/>
              <a:t>„hodiace“ sa kúsky RNA</a:t>
            </a:r>
          </a:p>
          <a:p>
            <a:pPr algn="ctr"/>
            <a:r>
              <a:rPr lang="sk-SK" sz="2400" dirty="0" smtClean="0"/>
              <a:t>alebo </a:t>
            </a:r>
            <a:r>
              <a:rPr lang="sk-SK" sz="2400" b="1" dirty="0" smtClean="0"/>
              <a:t>exóny</a:t>
            </a:r>
            <a:endParaRPr lang="en-US" sz="2400" b="1" dirty="0"/>
          </a:p>
        </p:txBody>
      </p:sp>
      <p:cxnSp>
        <p:nvCxnSpPr>
          <p:cNvPr id="58" name="Straight Arrow Connector 57"/>
          <p:cNvCxnSpPr/>
          <p:nvPr/>
        </p:nvCxnSpPr>
        <p:spPr>
          <a:xfrm rot="10800000">
            <a:off x="2143108" y="5286388"/>
            <a:ext cx="1214446" cy="50006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V="1">
            <a:off x="3357554" y="5286388"/>
            <a:ext cx="2928958" cy="50006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V="1">
            <a:off x="3357554" y="5286388"/>
            <a:ext cx="1000132" cy="50006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5357818" y="5786454"/>
            <a:ext cx="3460114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sk-SK" sz="2400" dirty="0" smtClean="0"/>
              <a:t>„nehodiace“ sa kúsky RNA</a:t>
            </a:r>
          </a:p>
          <a:p>
            <a:pPr algn="ctr"/>
            <a:r>
              <a:rPr lang="sk-SK" sz="2400" dirty="0" smtClean="0"/>
              <a:t>alebo </a:t>
            </a:r>
            <a:r>
              <a:rPr lang="sk-SK" sz="2400" b="1" dirty="0" smtClean="0"/>
              <a:t>intróny</a:t>
            </a:r>
            <a:endParaRPr lang="en-US" sz="2400" b="1" dirty="0"/>
          </a:p>
        </p:txBody>
      </p:sp>
      <p:cxnSp>
        <p:nvCxnSpPr>
          <p:cNvPr id="65" name="Straight Arrow Connector 64"/>
          <p:cNvCxnSpPr/>
          <p:nvPr/>
        </p:nvCxnSpPr>
        <p:spPr>
          <a:xfrm rot="10800000">
            <a:off x="3286116" y="5072074"/>
            <a:ext cx="2071702" cy="71438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rot="5400000" flipH="1" flipV="1">
            <a:off x="5143504" y="5286388"/>
            <a:ext cx="714380" cy="28575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Bent Arrow 17"/>
          <p:cNvSpPr/>
          <p:nvPr/>
        </p:nvSpPr>
        <p:spPr>
          <a:xfrm>
            <a:off x="5286380" y="3357562"/>
            <a:ext cx="785818" cy="714380"/>
          </a:xfrm>
          <a:prstGeom prst="ben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357950" y="3286124"/>
            <a:ext cx="64294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000892" y="3286124"/>
            <a:ext cx="64294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7643834" y="3286124"/>
            <a:ext cx="64294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6572264" y="3643314"/>
            <a:ext cx="1470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finálna mRNA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85720" y="3786190"/>
            <a:ext cx="1649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pôvodná mRNA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sk-SK" dirty="0" smtClean="0"/>
              <a:t>Alternatívny splicing (zostrih)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428728" y="5857892"/>
            <a:ext cx="285752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785786" y="3786190"/>
            <a:ext cx="2571768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642910" y="3571876"/>
            <a:ext cx="785818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928926" y="3571876"/>
            <a:ext cx="785818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785918" y="3571876"/>
            <a:ext cx="785818" cy="35719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071934" y="5643578"/>
            <a:ext cx="785818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928926" y="5643578"/>
            <a:ext cx="785818" cy="35719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785918" y="5643578"/>
            <a:ext cx="785818" cy="35719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42910" y="5643578"/>
            <a:ext cx="785818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5143504" y="3714752"/>
            <a:ext cx="785818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143504" y="5786454"/>
            <a:ext cx="785818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072198" y="3000372"/>
            <a:ext cx="785818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643834" y="3000372"/>
            <a:ext cx="785818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858016" y="3000372"/>
            <a:ext cx="785818" cy="35719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072198" y="3929066"/>
            <a:ext cx="785818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858016" y="3929066"/>
            <a:ext cx="785818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072198" y="5143512"/>
            <a:ext cx="785818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7643834" y="5143512"/>
            <a:ext cx="785818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858016" y="5143512"/>
            <a:ext cx="785818" cy="35719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072198" y="6072206"/>
            <a:ext cx="785818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7643834" y="6072206"/>
            <a:ext cx="785818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858016" y="6072206"/>
            <a:ext cx="785818" cy="35719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571472" y="4286256"/>
            <a:ext cx="477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b="1" dirty="0" smtClean="0"/>
              <a:t>Preskakovanie alternatínych exónov</a:t>
            </a:r>
            <a:endParaRPr lang="en-US" sz="24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642910" y="6072206"/>
            <a:ext cx="43765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b="1" dirty="0" smtClean="0"/>
              <a:t>Vyberanie alternatívnych exónov</a:t>
            </a:r>
            <a:endParaRPr lang="en-US" sz="2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285720" y="928670"/>
            <a:ext cx="861242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b="1" dirty="0" smtClean="0"/>
              <a:t>Čo je dôležité si  uvedomiť</a:t>
            </a:r>
            <a:r>
              <a:rPr lang="en-US" sz="2400" b="1" dirty="0" smtClean="0"/>
              <a:t>!</a:t>
            </a:r>
            <a:endParaRPr lang="sk-SK" sz="2400" b="1" dirty="0" smtClean="0"/>
          </a:p>
          <a:p>
            <a:r>
              <a:rPr lang="sk-SK" sz="2400" dirty="0" smtClean="0"/>
              <a:t>Ľudský genóm obsahuje približne 24 000 proteín-kódujúcich génov, </a:t>
            </a:r>
          </a:p>
          <a:p>
            <a:r>
              <a:rPr lang="sk-SK" sz="2400" dirty="0" smtClean="0"/>
              <a:t>ale kóduje asi tak 100 000 proteínov.</a:t>
            </a:r>
          </a:p>
          <a:p>
            <a:r>
              <a:rPr lang="sk-SK" sz="2400" b="1" dirty="0" smtClean="0"/>
              <a:t>Dôvodom je alternatívny splicing</a:t>
            </a:r>
            <a:r>
              <a:rPr lang="en-US" sz="2400" b="1" dirty="0" smtClean="0"/>
              <a:t>!</a:t>
            </a:r>
            <a:endParaRPr lang="en-US" sz="24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RNA a proteíny môžu meniť mRNA informáciu – editovanie RNA</a:t>
            </a:r>
            <a:endParaRPr lang="en-US" dirty="0"/>
          </a:p>
        </p:txBody>
      </p:sp>
      <p:pic>
        <p:nvPicPr>
          <p:cNvPr id="16388" name="Picture 4" descr="http://www.parasitemuseum.com/wp-content/uploads/2009/06/trypanosoma_brucei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72700"/>
            <a:ext cx="3857652" cy="3929090"/>
          </a:xfrm>
          <a:prstGeom prst="rect">
            <a:avLst/>
          </a:prstGeom>
          <a:noFill/>
        </p:spPr>
      </p:pic>
      <p:pic>
        <p:nvPicPr>
          <p:cNvPr id="16390" name="Picture 6" descr="http://www.parasitemuseum.com/wp-content/gallery/trypanosome-life-cycle/typanosoma-evans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4415774"/>
            <a:ext cx="1857356" cy="24422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26296" y="1500174"/>
            <a:ext cx="79320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sz="2400" dirty="0" smtClean="0"/>
              <a:t>Trypanozómy vedia vkladať kúsky RNA do mRNA molekúl, čím </a:t>
            </a:r>
          </a:p>
          <a:p>
            <a:pPr algn="ctr"/>
            <a:r>
              <a:rPr lang="sk-SK" sz="2400" dirty="0" smtClean="0"/>
              <a:t>menia pôvodnú informáciu zapísanú v DNA </a:t>
            </a:r>
            <a:endParaRPr lang="en-US" sz="2400" dirty="0"/>
          </a:p>
        </p:txBody>
      </p:sp>
      <p:grpSp>
        <p:nvGrpSpPr>
          <p:cNvPr id="8" name="Group 7"/>
          <p:cNvGrpSpPr/>
          <p:nvPr/>
        </p:nvGrpSpPr>
        <p:grpSpPr>
          <a:xfrm>
            <a:off x="5500694" y="3286124"/>
            <a:ext cx="2605200" cy="369332"/>
            <a:chOff x="500034" y="3357562"/>
            <a:chExt cx="2605200" cy="369332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571472" y="3429000"/>
              <a:ext cx="2428892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500034" y="3357562"/>
              <a:ext cx="2605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/>
                <a:t>A C G U G A C U G G C C U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6286512" y="2786058"/>
            <a:ext cx="973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 smtClean="0"/>
              <a:t>mRNA</a:t>
            </a:r>
            <a:endParaRPr lang="en-US" sz="2400" dirty="0"/>
          </a:p>
        </p:txBody>
      </p:sp>
      <p:sp>
        <p:nvSpPr>
          <p:cNvPr id="12" name="Oval 11"/>
          <p:cNvSpPr/>
          <p:nvPr/>
        </p:nvSpPr>
        <p:spPr>
          <a:xfrm>
            <a:off x="6215074" y="3929066"/>
            <a:ext cx="1285884" cy="15001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5500694" y="4143380"/>
            <a:ext cx="2635658" cy="923330"/>
            <a:chOff x="500034" y="3357562"/>
            <a:chExt cx="2635658" cy="923330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571472" y="3429000"/>
              <a:ext cx="2428892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500034" y="3357562"/>
              <a:ext cx="2635658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/>
                <a:t>A C G U G A C U G G C C U</a:t>
              </a:r>
            </a:p>
            <a:p>
              <a:endParaRPr lang="sk-SK" dirty="0" smtClean="0"/>
            </a:p>
            <a:p>
              <a:r>
                <a:rPr lang="sk-SK" dirty="0" smtClean="0"/>
                <a:t>U G C A C U U C C C G G A</a:t>
              </a:r>
              <a:endParaRPr lang="en-US" dirty="0"/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571472" y="4214818"/>
              <a:ext cx="2428892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500034" y="3643314"/>
              <a:ext cx="25651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/>
                <a:t> I  I   I  I  I   I          I   I  I  I   I</a:t>
              </a:r>
              <a:endParaRPr lang="en-US" dirty="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7858148" y="3929066"/>
            <a:ext cx="11112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 smtClean="0"/>
              <a:t>  mRNA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7858148" y="4714884"/>
            <a:ext cx="10102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 smtClean="0"/>
              <a:t>  gRNA</a:t>
            </a:r>
            <a:endParaRPr lang="en-US" sz="24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5500694" y="6215082"/>
            <a:ext cx="3406702" cy="369332"/>
            <a:chOff x="500034" y="3357562"/>
            <a:chExt cx="3406702" cy="369332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571472" y="3429000"/>
              <a:ext cx="3286148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500034" y="3357562"/>
              <a:ext cx="34067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/>
                <a:t>A C G T G A C T  </a:t>
              </a:r>
              <a:r>
                <a:rPr lang="sk-SK" dirty="0" smtClean="0">
                  <a:solidFill>
                    <a:srgbClr val="FF0000"/>
                  </a:solidFill>
                </a:rPr>
                <a:t>U  U U U </a:t>
              </a:r>
              <a:r>
                <a:rPr lang="sk-SK" dirty="0" smtClean="0"/>
                <a:t>G G C C T</a:t>
              </a: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6286512" y="5715016"/>
            <a:ext cx="973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 smtClean="0"/>
              <a:t>mRNA</a:t>
            </a:r>
            <a:endParaRPr lang="en-US" sz="2400" dirty="0"/>
          </a:p>
        </p:txBody>
      </p:sp>
      <p:cxnSp>
        <p:nvCxnSpPr>
          <p:cNvPr id="31" name="Straight Arrow Connector 30"/>
          <p:cNvCxnSpPr/>
          <p:nvPr/>
        </p:nvCxnSpPr>
        <p:spPr>
          <a:xfrm rot="5400000">
            <a:off x="3285322" y="4929198"/>
            <a:ext cx="3144066" cy="794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sk-SK" dirty="0" smtClean="0"/>
              <a:t>Ako je to u ľudí?</a:t>
            </a:r>
            <a:endParaRPr lang="en-US" dirty="0"/>
          </a:p>
        </p:txBody>
      </p:sp>
      <p:pic>
        <p:nvPicPr>
          <p:cNvPr id="45060" name="Picture 4" descr="http://images.medicinenet.com/images/image_collection/webmd_anatomy/intestines-anatomy.jpg"/>
          <p:cNvPicPr>
            <a:picLocks noChangeAspect="1" noChangeArrowheads="1"/>
          </p:cNvPicPr>
          <p:nvPr/>
        </p:nvPicPr>
        <p:blipFill>
          <a:blip r:embed="rId3" cstate="print"/>
          <a:srcRect l="767" r="55198"/>
          <a:stretch>
            <a:fillRect/>
          </a:stretch>
        </p:blipFill>
        <p:spPr bwMode="auto">
          <a:xfrm>
            <a:off x="214282" y="1344944"/>
            <a:ext cx="3429024" cy="529178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143372" y="1357298"/>
            <a:ext cx="46362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sz="2400" dirty="0" smtClean="0"/>
              <a:t>Najznámejší príklad RNA editingu u </a:t>
            </a:r>
          </a:p>
          <a:p>
            <a:pPr algn="ctr"/>
            <a:r>
              <a:rPr lang="sk-SK" sz="2400" dirty="0" smtClean="0"/>
              <a:t>ľudí je proteín </a:t>
            </a:r>
            <a:r>
              <a:rPr lang="sk-SK" sz="2400" b="1" dirty="0" smtClean="0"/>
              <a:t>apolipoproteín B,</a:t>
            </a:r>
          </a:p>
          <a:p>
            <a:pPr algn="ctr"/>
            <a:r>
              <a:rPr lang="sk-SK" sz="2400" dirty="0" smtClean="0"/>
              <a:t>ktorý existuje v dvoch formách</a:t>
            </a:r>
            <a:endParaRPr lang="en-US" sz="2400" dirty="0"/>
          </a:p>
        </p:txBody>
      </p:sp>
      <p:cxnSp>
        <p:nvCxnSpPr>
          <p:cNvPr id="8" name="Straight Arrow Connector 7"/>
          <p:cNvCxnSpPr>
            <a:stCxn id="21" idx="6"/>
          </p:cNvCxnSpPr>
          <p:nvPr/>
        </p:nvCxnSpPr>
        <p:spPr>
          <a:xfrm>
            <a:off x="2000232" y="4036223"/>
            <a:ext cx="2143140" cy="107157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143108" y="4857760"/>
            <a:ext cx="1928826" cy="857256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429124" y="5572140"/>
            <a:ext cx="1202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 smtClean="0"/>
              <a:t>APOB48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4357686" y="3786190"/>
            <a:ext cx="1358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 smtClean="0"/>
              <a:t>APOB100</a:t>
            </a:r>
            <a:endParaRPr lang="en-US" sz="2400" dirty="0"/>
          </a:p>
        </p:txBody>
      </p:sp>
      <p:sp>
        <p:nvSpPr>
          <p:cNvPr id="21" name="Donut 20"/>
          <p:cNvSpPr/>
          <p:nvPr/>
        </p:nvSpPr>
        <p:spPr>
          <a:xfrm>
            <a:off x="1357290" y="3714752"/>
            <a:ext cx="642942" cy="642942"/>
          </a:xfrm>
          <a:prstGeom prst="donut">
            <a:avLst>
              <a:gd name="adj" fmla="val 385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Donut 21"/>
          <p:cNvSpPr/>
          <p:nvPr/>
        </p:nvSpPr>
        <p:spPr>
          <a:xfrm>
            <a:off x="1571604" y="4500570"/>
            <a:ext cx="642942" cy="642942"/>
          </a:xfrm>
          <a:prstGeom prst="donut">
            <a:avLst>
              <a:gd name="adj" fmla="val 385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000760" y="3929066"/>
            <a:ext cx="2786082" cy="214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6929454" y="3071810"/>
            <a:ext cx="574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CAA</a:t>
            </a:r>
            <a:endParaRPr lang="en-US" dirty="0"/>
          </a:p>
        </p:txBody>
      </p:sp>
      <p:cxnSp>
        <p:nvCxnSpPr>
          <p:cNvPr id="30" name="Straight Connector 29"/>
          <p:cNvCxnSpPr/>
          <p:nvPr/>
        </p:nvCxnSpPr>
        <p:spPr>
          <a:xfrm>
            <a:off x="6000760" y="3286124"/>
            <a:ext cx="928694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500958" y="3286124"/>
            <a:ext cx="1285884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26" idx="2"/>
          </p:cNvCxnSpPr>
          <p:nvPr/>
        </p:nvCxnSpPr>
        <p:spPr>
          <a:xfrm rot="5400000">
            <a:off x="7043355" y="3612993"/>
            <a:ext cx="345048" cy="134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500958" y="3429000"/>
            <a:ext cx="1084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translácia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5929322" y="6286520"/>
            <a:ext cx="1285884" cy="214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6858016" y="5429264"/>
            <a:ext cx="593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UAA</a:t>
            </a:r>
            <a:endParaRPr lang="en-US" dirty="0"/>
          </a:p>
        </p:txBody>
      </p:sp>
      <p:cxnSp>
        <p:nvCxnSpPr>
          <p:cNvPr id="40" name="Straight Connector 39"/>
          <p:cNvCxnSpPr/>
          <p:nvPr/>
        </p:nvCxnSpPr>
        <p:spPr>
          <a:xfrm>
            <a:off x="5929322" y="5643578"/>
            <a:ext cx="928694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7429520" y="5643578"/>
            <a:ext cx="1285884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9" idx="2"/>
          </p:cNvCxnSpPr>
          <p:nvPr/>
        </p:nvCxnSpPr>
        <p:spPr>
          <a:xfrm rot="5400000">
            <a:off x="6976662" y="5965702"/>
            <a:ext cx="345048" cy="1083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7429520" y="5786454"/>
            <a:ext cx="1084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translácia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6858016" y="4786322"/>
            <a:ext cx="574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CAA</a:t>
            </a:r>
            <a:endParaRPr lang="en-US" dirty="0"/>
          </a:p>
        </p:txBody>
      </p:sp>
      <p:cxnSp>
        <p:nvCxnSpPr>
          <p:cNvPr id="45" name="Straight Connector 44"/>
          <p:cNvCxnSpPr/>
          <p:nvPr/>
        </p:nvCxnSpPr>
        <p:spPr>
          <a:xfrm>
            <a:off x="5929322" y="5000636"/>
            <a:ext cx="928694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7429520" y="5000636"/>
            <a:ext cx="1285884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44" idx="2"/>
          </p:cNvCxnSpPr>
          <p:nvPr/>
        </p:nvCxnSpPr>
        <p:spPr>
          <a:xfrm rot="5400000">
            <a:off x="6971917" y="5327505"/>
            <a:ext cx="345048" cy="134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7429520" y="5143512"/>
            <a:ext cx="835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editing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785786" y="3857628"/>
            <a:ext cx="827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b="1" dirty="0" smtClean="0"/>
              <a:t>pečeň</a:t>
            </a:r>
            <a:endParaRPr lang="en-US" sz="20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571472" y="4643446"/>
            <a:ext cx="14231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b="1" dirty="0" smtClean="0"/>
              <a:t>tenké črevo</a:t>
            </a:r>
            <a:endParaRPr lang="en-US" sz="2000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Viac, menej alebo žiaden proteín?</a:t>
            </a:r>
            <a:endParaRPr lang="en-US" dirty="0"/>
          </a:p>
        </p:txBody>
      </p:sp>
      <p:grpSp>
        <p:nvGrpSpPr>
          <p:cNvPr id="3" name="Group 3"/>
          <p:cNvGrpSpPr/>
          <p:nvPr/>
        </p:nvGrpSpPr>
        <p:grpSpPr>
          <a:xfrm>
            <a:off x="357158" y="2500306"/>
            <a:ext cx="2521844" cy="923330"/>
            <a:chOff x="500034" y="3357562"/>
            <a:chExt cx="2521844" cy="92333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571472" y="3429000"/>
              <a:ext cx="2428892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500034" y="3357562"/>
              <a:ext cx="252024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/>
                <a:t>A C G T G A C T G G C C T</a:t>
              </a:r>
            </a:p>
            <a:p>
              <a:endParaRPr lang="sk-SK" dirty="0" smtClean="0"/>
            </a:p>
            <a:p>
              <a:r>
                <a:rPr lang="sk-SK" dirty="0" smtClean="0"/>
                <a:t>T G C A C T G A C C G G A</a:t>
              </a:r>
              <a:endParaRPr lang="en-US" dirty="0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571472" y="4214818"/>
              <a:ext cx="2428892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500034" y="3643314"/>
              <a:ext cx="25218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/>
                <a:t> I  I   I  I  I   I  I  I   I   I  I  I   I</a:t>
              </a:r>
              <a:endParaRPr lang="en-US" dirty="0"/>
            </a:p>
          </p:txBody>
        </p:sp>
      </p:grpSp>
      <p:cxnSp>
        <p:nvCxnSpPr>
          <p:cNvPr id="9" name="Straight Arrow Connector 8"/>
          <p:cNvCxnSpPr/>
          <p:nvPr/>
        </p:nvCxnSpPr>
        <p:spPr>
          <a:xfrm>
            <a:off x="3071802" y="3000372"/>
            <a:ext cx="857256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214810" y="2500306"/>
            <a:ext cx="5405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6000" dirty="0" smtClean="0"/>
              <a:t>?</a:t>
            </a:r>
            <a:endParaRPr lang="en-US" sz="6000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5072066" y="3000372"/>
            <a:ext cx="857256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072066" y="3429000"/>
            <a:ext cx="1143008" cy="1000132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28662" y="3929066"/>
            <a:ext cx="866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 smtClean="0"/>
              <a:t>1 gén</a:t>
            </a:r>
            <a:endParaRPr lang="en-US" sz="2400" dirty="0"/>
          </a:p>
        </p:txBody>
      </p:sp>
      <p:cxnSp>
        <p:nvCxnSpPr>
          <p:cNvPr id="17" name="Straight Arrow Connector 16"/>
          <p:cNvCxnSpPr/>
          <p:nvPr/>
        </p:nvCxnSpPr>
        <p:spPr>
          <a:xfrm rot="16200000" flipH="1">
            <a:off x="4714876" y="4500570"/>
            <a:ext cx="1857388" cy="114300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6357950" y="2500306"/>
            <a:ext cx="642942" cy="7143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6357950" y="5786454"/>
            <a:ext cx="642942" cy="7143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7929586" y="4000504"/>
            <a:ext cx="642942" cy="7143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143768" y="4000504"/>
            <a:ext cx="642942" cy="7143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6357950" y="4000504"/>
            <a:ext cx="642942" cy="7143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Cross 28"/>
          <p:cNvSpPr/>
          <p:nvPr/>
        </p:nvSpPr>
        <p:spPr>
          <a:xfrm rot="18873966">
            <a:off x="6213439" y="5639305"/>
            <a:ext cx="1011916" cy="1008656"/>
          </a:xfrm>
          <a:prstGeom prst="plus">
            <a:avLst>
              <a:gd name="adj" fmla="val 42241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/>
          <p:cNvSpPr/>
          <p:nvPr/>
        </p:nvSpPr>
        <p:spPr>
          <a:xfrm rot="18666996">
            <a:off x="549119" y="2008112"/>
            <a:ext cx="2197282" cy="19857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85720" y="0"/>
            <a:ext cx="8643998" cy="1143000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   Ako proteíny zapínajú a vypínajú gény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57158" y="1285860"/>
            <a:ext cx="5786478" cy="2857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572132" y="1214422"/>
            <a:ext cx="609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DNA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1785918" y="1142984"/>
            <a:ext cx="928694" cy="57150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857356" y="1214422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RNAPII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500034" y="1142984"/>
            <a:ext cx="785818" cy="57150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000100" y="1142984"/>
            <a:ext cx="785818" cy="57150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142976" y="1214422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ON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714612" y="1214422"/>
            <a:ext cx="551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ATG</a:t>
            </a:r>
            <a:endParaRPr lang="en-US" dirty="0"/>
          </a:p>
        </p:txBody>
      </p:sp>
      <p:sp>
        <p:nvSpPr>
          <p:cNvPr id="19" name="Bent-Up Arrow 18"/>
          <p:cNvSpPr/>
          <p:nvPr/>
        </p:nvSpPr>
        <p:spPr>
          <a:xfrm rot="5400000">
            <a:off x="2357422" y="1643050"/>
            <a:ext cx="785818" cy="928694"/>
          </a:xfrm>
          <a:prstGeom prst="bentUpArrow">
            <a:avLst>
              <a:gd name="adj1" fmla="val 4937"/>
              <a:gd name="adj2" fmla="val 23997"/>
              <a:gd name="adj3" fmla="val 29013"/>
            </a:avLst>
          </a:prstGeom>
          <a:solidFill>
            <a:schemeClr val="tx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357554" y="2071678"/>
            <a:ext cx="32732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b="1" dirty="0" smtClean="0"/>
              <a:t>gén sa prepisuje pomaly</a:t>
            </a:r>
            <a:endParaRPr lang="en-US" sz="2400" b="1" dirty="0"/>
          </a:p>
        </p:txBody>
      </p:sp>
      <p:sp>
        <p:nvSpPr>
          <p:cNvPr id="27" name="Oval 26"/>
          <p:cNvSpPr/>
          <p:nvPr/>
        </p:nvSpPr>
        <p:spPr>
          <a:xfrm rot="18666996">
            <a:off x="698716" y="4008376"/>
            <a:ext cx="2197282" cy="19857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437949" y="3286124"/>
            <a:ext cx="5786478" cy="2857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5652923" y="3214686"/>
            <a:ext cx="609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DNA</a:t>
            </a:r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1866709" y="3143248"/>
            <a:ext cx="928694" cy="57150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1938147" y="3214686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RNAPII</a:t>
            </a:r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580825" y="3143248"/>
            <a:ext cx="785818" cy="57150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1080891" y="3143248"/>
            <a:ext cx="785818" cy="57150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1223767" y="3214686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ON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2795403" y="3214686"/>
            <a:ext cx="551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ATG</a:t>
            </a:r>
            <a:endParaRPr lang="en-US" dirty="0"/>
          </a:p>
        </p:txBody>
      </p:sp>
      <p:sp>
        <p:nvSpPr>
          <p:cNvPr id="39" name="Bent-Up Arrow 38"/>
          <p:cNvSpPr/>
          <p:nvPr/>
        </p:nvSpPr>
        <p:spPr>
          <a:xfrm rot="5400000">
            <a:off x="2438213" y="3643314"/>
            <a:ext cx="785818" cy="928694"/>
          </a:xfrm>
          <a:prstGeom prst="bentUpArrow">
            <a:avLst>
              <a:gd name="adj1" fmla="val 4937"/>
              <a:gd name="adj2" fmla="val 23997"/>
              <a:gd name="adj3" fmla="val 29013"/>
            </a:avLst>
          </a:prstGeom>
          <a:solidFill>
            <a:schemeClr val="tx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3438345" y="4071942"/>
            <a:ext cx="3105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b="1" dirty="0" smtClean="0"/>
              <a:t>gén sa prepisuje rýchlo</a:t>
            </a:r>
            <a:endParaRPr lang="en-US" sz="2400" b="1" dirty="0"/>
          </a:p>
        </p:txBody>
      </p:sp>
      <p:sp>
        <p:nvSpPr>
          <p:cNvPr id="41" name="Oval 40"/>
          <p:cNvSpPr/>
          <p:nvPr/>
        </p:nvSpPr>
        <p:spPr>
          <a:xfrm>
            <a:off x="295073" y="3643314"/>
            <a:ext cx="1271590" cy="914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437949" y="3857628"/>
            <a:ext cx="1014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aktivátor</a:t>
            </a:r>
            <a:endParaRPr lang="en-US" dirty="0"/>
          </a:p>
        </p:txBody>
      </p:sp>
      <p:sp>
        <p:nvSpPr>
          <p:cNvPr id="43" name="Oval 42"/>
          <p:cNvSpPr/>
          <p:nvPr/>
        </p:nvSpPr>
        <p:spPr>
          <a:xfrm>
            <a:off x="7215206" y="1142984"/>
            <a:ext cx="500066" cy="5715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8439005" y="3143248"/>
            <a:ext cx="500066" cy="5715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7867501" y="3143248"/>
            <a:ext cx="500066" cy="5715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7295997" y="3143248"/>
            <a:ext cx="500066" cy="5715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6429388" y="1428736"/>
            <a:ext cx="500066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6438741" y="3429000"/>
            <a:ext cx="500066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6875046" y="2071678"/>
            <a:ext cx="2268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Vzniká málo proteínov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6955837" y="4143380"/>
            <a:ext cx="2188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Vzniká veľa proteínov</a:t>
            </a:r>
            <a:endParaRPr lang="en-US" dirty="0"/>
          </a:p>
        </p:txBody>
      </p:sp>
      <p:sp>
        <p:nvSpPr>
          <p:cNvPr id="53" name="Oval 52"/>
          <p:cNvSpPr/>
          <p:nvPr/>
        </p:nvSpPr>
        <p:spPr>
          <a:xfrm rot="18666996">
            <a:off x="629910" y="5865739"/>
            <a:ext cx="2197282" cy="19857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437949" y="5143487"/>
            <a:ext cx="5786478" cy="2857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5652923" y="5072049"/>
            <a:ext cx="609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DNA</a:t>
            </a:r>
            <a:endParaRPr lang="en-US" dirty="0"/>
          </a:p>
        </p:txBody>
      </p:sp>
      <p:sp>
        <p:nvSpPr>
          <p:cNvPr id="56" name="Oval 55"/>
          <p:cNvSpPr/>
          <p:nvPr/>
        </p:nvSpPr>
        <p:spPr>
          <a:xfrm>
            <a:off x="1866709" y="5000611"/>
            <a:ext cx="928694" cy="57150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1938147" y="5072049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RNAPII</a:t>
            </a:r>
            <a:endParaRPr lang="en-US" dirty="0"/>
          </a:p>
        </p:txBody>
      </p:sp>
      <p:sp>
        <p:nvSpPr>
          <p:cNvPr id="58" name="Oval 57"/>
          <p:cNvSpPr/>
          <p:nvPr/>
        </p:nvSpPr>
        <p:spPr>
          <a:xfrm>
            <a:off x="580825" y="5000611"/>
            <a:ext cx="785818" cy="57150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1080891" y="5000611"/>
            <a:ext cx="785818" cy="57150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1223767" y="5072049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ON</a:t>
            </a:r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2795403" y="5072049"/>
            <a:ext cx="551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ATG</a:t>
            </a:r>
            <a:endParaRPr lang="en-US" dirty="0"/>
          </a:p>
        </p:txBody>
      </p:sp>
      <p:sp>
        <p:nvSpPr>
          <p:cNvPr id="62" name="Bent-Up Arrow 61"/>
          <p:cNvSpPr/>
          <p:nvPr/>
        </p:nvSpPr>
        <p:spPr>
          <a:xfrm rot="5400000">
            <a:off x="2438213" y="5500677"/>
            <a:ext cx="785818" cy="928694"/>
          </a:xfrm>
          <a:prstGeom prst="bentUpArrow">
            <a:avLst>
              <a:gd name="adj1" fmla="val 4937"/>
              <a:gd name="adj2" fmla="val 23997"/>
              <a:gd name="adj3" fmla="val 29013"/>
            </a:avLst>
          </a:prstGeom>
          <a:solidFill>
            <a:schemeClr val="tx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3438345" y="5929305"/>
            <a:ext cx="2571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b="1" dirty="0" smtClean="0"/>
              <a:t>gén sa neprepisuje</a:t>
            </a:r>
            <a:endParaRPr lang="en-US" sz="2400" b="1" dirty="0"/>
          </a:p>
        </p:txBody>
      </p:sp>
      <p:sp>
        <p:nvSpPr>
          <p:cNvPr id="64" name="Oval 63"/>
          <p:cNvSpPr/>
          <p:nvPr/>
        </p:nvSpPr>
        <p:spPr>
          <a:xfrm>
            <a:off x="295073" y="5500677"/>
            <a:ext cx="1271590" cy="9144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437949" y="5714991"/>
            <a:ext cx="983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represor</a:t>
            </a:r>
            <a:endParaRPr lang="en-US" dirty="0"/>
          </a:p>
        </p:txBody>
      </p:sp>
      <p:cxnSp>
        <p:nvCxnSpPr>
          <p:cNvPr id="69" name="Straight Arrow Connector 68"/>
          <p:cNvCxnSpPr/>
          <p:nvPr/>
        </p:nvCxnSpPr>
        <p:spPr>
          <a:xfrm>
            <a:off x="6429388" y="5286388"/>
            <a:ext cx="500066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7000892" y="5072074"/>
            <a:ext cx="1733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Proteín nevzniká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Malé nekódujúce RNA môžu vypínať gény</a:t>
            </a:r>
            <a:endParaRPr lang="en-US" dirty="0"/>
          </a:p>
        </p:txBody>
      </p:sp>
      <p:pic>
        <p:nvPicPr>
          <p:cNvPr id="3" name="Picture 8" descr="http://transdeath.uni-graz.at/Pictures/WOR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643050"/>
            <a:ext cx="1857388" cy="198015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285984" y="1428736"/>
            <a:ext cx="657229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/>
              <a:t>Andrew Fire a Craig C. Mello dostali v roku 2006 </a:t>
            </a:r>
            <a:endParaRPr lang="en-US" sz="2400" dirty="0" smtClean="0"/>
          </a:p>
          <a:p>
            <a:r>
              <a:rPr lang="sk-SK" sz="2400" dirty="0" smtClean="0"/>
              <a:t>za tento objav Nobelovu cenu</a:t>
            </a:r>
            <a:r>
              <a:rPr lang="en-US" sz="2400" dirty="0" smtClean="0"/>
              <a:t>!</a:t>
            </a:r>
            <a:endParaRPr lang="sk-SK" sz="2400" dirty="0" smtClean="0"/>
          </a:p>
          <a:p>
            <a:endParaRPr lang="sk-SK" sz="2400" dirty="0" smtClean="0"/>
          </a:p>
          <a:p>
            <a:r>
              <a:rPr lang="sk-SK" sz="2800" b="1" dirty="0" smtClean="0"/>
              <a:t>Č</a:t>
            </a:r>
            <a:r>
              <a:rPr lang="en-US" sz="2800" b="1" dirty="0" smtClean="0"/>
              <a:t>o </a:t>
            </a:r>
            <a:r>
              <a:rPr lang="en-US" sz="2800" b="1" dirty="0" err="1" smtClean="0"/>
              <a:t>urobili</a:t>
            </a:r>
            <a:r>
              <a:rPr lang="en-US" sz="2800" b="1" dirty="0" smtClean="0"/>
              <a:t>?</a:t>
            </a:r>
            <a:endParaRPr lang="sk-SK" sz="2800" b="1" dirty="0" smtClean="0"/>
          </a:p>
          <a:p>
            <a:r>
              <a:rPr lang="sk-SK" sz="2400" b="1" dirty="0" smtClean="0"/>
              <a:t>Zistili, že keď nakŕmia nematódy C. elegans špeciálne geneticky upravenými baktériam, môžu vypnúť alebo zapnúť expresiu želaného génu u tejto nematódy.</a:t>
            </a:r>
          </a:p>
          <a:p>
            <a:r>
              <a:rPr lang="sk-SK" sz="2800" b="1" dirty="0" smtClean="0"/>
              <a:t>Ako je to možné?</a:t>
            </a:r>
          </a:p>
          <a:p>
            <a:r>
              <a:rPr lang="sk-SK" sz="2400" b="1" dirty="0" smtClean="0"/>
              <a:t>Baktérie boli upravené tak, že produkovali krátke dvojvlaknové RNA, ktoré sa spolu s potravou dostali do buniek nematódy, kde zabránili prekladu cieľovej mRNA a teda tvorbe proteínu.</a:t>
            </a:r>
            <a:endParaRPr lang="en-US" sz="2400" b="1" dirty="0"/>
          </a:p>
        </p:txBody>
      </p:sp>
      <p:pic>
        <p:nvPicPr>
          <p:cNvPr id="5" name="Picture 12" descr="http://www.molecularstation.com/molecular-biology-images/data/511/e-coli.jpg"/>
          <p:cNvPicPr>
            <a:picLocks noChangeAspect="1" noChangeArrowheads="1"/>
          </p:cNvPicPr>
          <p:nvPr/>
        </p:nvPicPr>
        <p:blipFill>
          <a:blip r:embed="rId3" cstate="print"/>
          <a:srcRect l="1661" r="33495" b="21400"/>
          <a:stretch>
            <a:fillRect/>
          </a:stretch>
        </p:blipFill>
        <p:spPr bwMode="auto">
          <a:xfrm>
            <a:off x="285720" y="4286256"/>
            <a:ext cx="1899189" cy="193562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42910" y="3643314"/>
            <a:ext cx="1129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C. elegans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57224" y="6286520"/>
            <a:ext cx="730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E. coli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/>
          <p:cNvSpPr/>
          <p:nvPr/>
        </p:nvSpPr>
        <p:spPr>
          <a:xfrm>
            <a:off x="5786446" y="4714884"/>
            <a:ext cx="1285884" cy="12858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Funguje tento proces u ľudí?</a:t>
            </a:r>
            <a:br>
              <a:rPr lang="sk-SK" dirty="0" smtClean="0"/>
            </a:br>
            <a:r>
              <a:rPr lang="sk-SK" dirty="0" smtClean="0"/>
              <a:t>Ano aj nie...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87509" y="1643050"/>
            <a:ext cx="9033435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 smtClean="0"/>
              <a:t>Aj ľudské bunky tvoria  proteíny, ktoré sú nevyhnutné pre tento proces.</a:t>
            </a:r>
          </a:p>
          <a:p>
            <a:endParaRPr lang="sk-SK" sz="2400" dirty="0" smtClean="0"/>
          </a:p>
          <a:p>
            <a:r>
              <a:rPr lang="sk-SK" sz="2400" dirty="0" smtClean="0"/>
              <a:t>Súčasne mnohé gény nekódujú proteíny, ale krátke molekuly RNA, </a:t>
            </a:r>
          </a:p>
          <a:p>
            <a:r>
              <a:rPr lang="sk-SK" sz="2400" dirty="0" smtClean="0"/>
              <a:t>ktoré pomocou špeciálnych proteínov blokujú preklad iných proteín </a:t>
            </a:r>
          </a:p>
          <a:p>
            <a:r>
              <a:rPr lang="sk-SK" sz="2400" dirty="0" smtClean="0"/>
              <a:t>kódujúcich mRNA molekúl, prípadne ich celkom zničia.</a:t>
            </a:r>
          </a:p>
          <a:p>
            <a:endParaRPr lang="sk-SK" sz="2400" dirty="0" smtClean="0"/>
          </a:p>
          <a:p>
            <a:r>
              <a:rPr lang="sk-SK" sz="2400" dirty="0" smtClean="0"/>
              <a:t> V každom prípade na rozdiel od nematód nestačí takúto RNA zjesť</a:t>
            </a:r>
            <a:r>
              <a:rPr lang="en-US" sz="2400" dirty="0" smtClean="0"/>
              <a:t>!</a:t>
            </a:r>
            <a:endParaRPr lang="en-US" sz="2400" dirty="0"/>
          </a:p>
        </p:txBody>
      </p:sp>
      <p:pic>
        <p:nvPicPr>
          <p:cNvPr id="5" name="Picture 2" descr="http://upload.wikimedia.org/wikipedia/commons/thumb/0/0f/Peptide_syn.png/350px-Peptide_syn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4357694"/>
            <a:ext cx="3478137" cy="2226009"/>
          </a:xfrm>
          <a:prstGeom prst="rect">
            <a:avLst/>
          </a:prstGeom>
          <a:noFill/>
        </p:spPr>
      </p:pic>
      <p:grpSp>
        <p:nvGrpSpPr>
          <p:cNvPr id="3" name="Group 5"/>
          <p:cNvGrpSpPr/>
          <p:nvPr/>
        </p:nvGrpSpPr>
        <p:grpSpPr>
          <a:xfrm>
            <a:off x="4572000" y="5357826"/>
            <a:ext cx="2627642" cy="512208"/>
            <a:chOff x="500034" y="3357562"/>
            <a:chExt cx="2627642" cy="512208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571472" y="3429000"/>
              <a:ext cx="2428892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500034" y="3357562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sk-SK" dirty="0" smtClean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00034" y="3500438"/>
              <a:ext cx="26276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 smtClean="0"/>
                <a:t> I  I   I  I  I   I   I   I   I   I  I  I   I</a:t>
              </a:r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929322" y="4929198"/>
            <a:ext cx="936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 smtClean="0"/>
              <a:t>  iRNA</a:t>
            </a:r>
            <a:endParaRPr lang="en-US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by ste si mali zapamätať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42910" y="1428736"/>
            <a:ext cx="774141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sz="2800" dirty="0" smtClean="0"/>
              <a:t>Informácia uložená v DNA nie je vždy jednoznačná</a:t>
            </a:r>
            <a:r>
              <a:rPr lang="en-US" sz="2800" dirty="0" smtClean="0"/>
              <a:t>! </a:t>
            </a:r>
          </a:p>
          <a:p>
            <a:pPr algn="ctr"/>
            <a:r>
              <a:rPr lang="sk-SK" sz="2800" dirty="0" smtClean="0"/>
              <a:t>Č</a:t>
            </a:r>
            <a:r>
              <a:rPr lang="en-US" sz="2800" dirty="0" err="1" smtClean="0"/>
              <a:t>asto</a:t>
            </a:r>
            <a:r>
              <a:rPr lang="en-US" sz="2800" dirty="0" smtClean="0"/>
              <a:t> </a:t>
            </a:r>
            <a:r>
              <a:rPr lang="sk-SK" sz="2800" dirty="0" smtClean="0"/>
              <a:t>závisí na tom, ako ju čítame.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571604" y="4357694"/>
            <a:ext cx="8659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b="1" dirty="0" smtClean="0"/>
              <a:t>DNA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786182" y="4357694"/>
            <a:ext cx="1133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b="1" dirty="0" smtClean="0"/>
              <a:t>mRNA</a:t>
            </a: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500826" y="4357694"/>
            <a:ext cx="14390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b="1" dirty="0" smtClean="0"/>
              <a:t>proteíny</a:t>
            </a:r>
            <a:endParaRPr lang="en-US" sz="2800" b="1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643174" y="4643446"/>
            <a:ext cx="92869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214942" y="4643446"/>
            <a:ext cx="92869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428860" y="4929198"/>
            <a:ext cx="1071570" cy="92869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86182" y="5857892"/>
            <a:ext cx="13853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b="1" dirty="0" smtClean="0"/>
              <a:t>iné RNA</a:t>
            </a:r>
            <a:endParaRPr lang="en-US" sz="2800" b="1" dirty="0"/>
          </a:p>
        </p:txBody>
      </p:sp>
      <p:sp>
        <p:nvSpPr>
          <p:cNvPr id="15" name="Curved Up Arrow 14"/>
          <p:cNvSpPr/>
          <p:nvPr/>
        </p:nvSpPr>
        <p:spPr>
          <a:xfrm rot="10800000">
            <a:off x="5572132" y="3786190"/>
            <a:ext cx="1714512" cy="64294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Curved Up Arrow 15"/>
          <p:cNvSpPr/>
          <p:nvPr/>
        </p:nvSpPr>
        <p:spPr>
          <a:xfrm rot="10800000">
            <a:off x="4214810" y="3500438"/>
            <a:ext cx="3152796" cy="92869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Curved Up Arrow 16"/>
          <p:cNvSpPr/>
          <p:nvPr/>
        </p:nvSpPr>
        <p:spPr>
          <a:xfrm rot="10800000">
            <a:off x="2857488" y="3286124"/>
            <a:ext cx="4500594" cy="121444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Up Arrow 22"/>
          <p:cNvSpPr/>
          <p:nvPr/>
        </p:nvSpPr>
        <p:spPr>
          <a:xfrm>
            <a:off x="4214810" y="4857760"/>
            <a:ext cx="142876" cy="92869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 rot="19434518">
            <a:off x="5101044" y="5383626"/>
            <a:ext cx="1585118" cy="1297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/>
          <p:cNvSpPr/>
          <p:nvPr/>
        </p:nvSpPr>
        <p:spPr>
          <a:xfrm rot="18346096" flipV="1">
            <a:off x="4464096" y="5180237"/>
            <a:ext cx="1247916" cy="1969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/>
          <p:cNvSpPr/>
          <p:nvPr/>
        </p:nvSpPr>
        <p:spPr>
          <a:xfrm rot="13957407" flipV="1">
            <a:off x="2904878" y="5172022"/>
            <a:ext cx="1247916" cy="1969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3108" y="2857496"/>
            <a:ext cx="52149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dirty="0" smtClean="0"/>
              <a:t>Ďakujem za pozornosť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1770</TotalTime>
  <Words>1131</Words>
  <Application>Microsoft Office PowerPoint</Application>
  <PresentationFormat>On-screen Show (4:3)</PresentationFormat>
  <Paragraphs>228</Paragraphs>
  <Slides>24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Čo je to organizmus?</vt:lpstr>
      <vt:lpstr>Ako sa gény menia na organizmy?</vt:lpstr>
      <vt:lpstr>Čo je to DNA a čo je to DNA kód</vt:lpstr>
      <vt:lpstr>Čo je dôležité si uvedomiť!</vt:lpstr>
      <vt:lpstr>  Čo sú to proteíny?</vt:lpstr>
      <vt:lpstr>Ako sa tvoria proteíny?</vt:lpstr>
      <vt:lpstr>Základný princíp expresie génov</vt:lpstr>
      <vt:lpstr>Kľúčová úloha RNA molekúl pri expresii génov</vt:lpstr>
      <vt:lpstr>Prepis génov - transkripcia</vt:lpstr>
      <vt:lpstr>Vznik proteínov - translácia</vt:lpstr>
      <vt:lpstr>Slide 11</vt:lpstr>
      <vt:lpstr>Jeden gén = jeden proteín  </vt:lpstr>
      <vt:lpstr>Jeden gén = viacero proteínov</vt:lpstr>
      <vt:lpstr>Jeden gén môže kódovať viacero proteínov</vt:lpstr>
      <vt:lpstr>Ako je to možné?</vt:lpstr>
      <vt:lpstr>Alternatívny splicing (zostrih)</vt:lpstr>
      <vt:lpstr>RNA a proteíny môžu meniť mRNA informáciu – editovanie RNA</vt:lpstr>
      <vt:lpstr>Ako je to u ľudí?</vt:lpstr>
      <vt:lpstr>Viac, menej alebo žiaden proteín?</vt:lpstr>
      <vt:lpstr>   Ako proteíny zapínajú a vypínajú gény</vt:lpstr>
      <vt:lpstr>Malé nekódujúce RNA môžu vypínať gény</vt:lpstr>
      <vt:lpstr>Funguje tento proces u ľudí? Ano aj nie...</vt:lpstr>
      <vt:lpstr>Čo by ste si mali zapamätať</vt:lpstr>
      <vt:lpstr>Slide 24</vt:lpstr>
    </vt:vector>
  </TitlesOfParts>
  <Company>Laptop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Ako as gény menia na organizmy?</dc:title>
  <dc:creator>Hanka</dc:creator>
  <cp:lastModifiedBy>Juraj Majer</cp:lastModifiedBy>
  <cp:revision>159</cp:revision>
  <dcterms:created xsi:type="dcterms:W3CDTF">2011-01-19T09:56:51Z</dcterms:created>
  <dcterms:modified xsi:type="dcterms:W3CDTF">2012-02-26T14:37:02Z</dcterms:modified>
</cp:coreProperties>
</file>