
<file path=[Content_Types].xml><?xml version="1.0" encoding="utf-8"?>
<Types xmlns="http://schemas.openxmlformats.org/package/2006/content-types">
  <Default Extension="png" ContentType="image/png"/>
  <Default Extension="mpeg" ContentType="video/mpe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60" r:id="rId5"/>
    <p:sldId id="272" r:id="rId6"/>
    <p:sldId id="261" r:id="rId7"/>
    <p:sldId id="262" r:id="rId8"/>
    <p:sldId id="263" r:id="rId9"/>
    <p:sldId id="271" r:id="rId10"/>
    <p:sldId id="265" r:id="rId11"/>
    <p:sldId id="266" r:id="rId12"/>
    <p:sldId id="267" r:id="rId13"/>
    <p:sldId id="269" r:id="rId14"/>
    <p:sldId id="270" r:id="rId15"/>
    <p:sldId id="259" r:id="rId16"/>
  </p:sldIdLst>
  <p:sldSz cx="9144000" cy="6858000" type="screen4x3"/>
  <p:notesSz cx="6858000" cy="9144000"/>
  <p:defaultTextStyle>
    <a:defPPr>
      <a:defRPr lang="sk-S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outlineView">
  <p:normalViewPr showOutlineIcons="0">
    <p:restoredLeft sz="34567" autoAdjust="0"/>
    <p:restoredTop sz="86475" autoAdjust="0"/>
  </p:normalViewPr>
  <p:slideViewPr>
    <p:cSldViewPr>
      <p:cViewPr varScale="1">
        <p:scale>
          <a:sx n="79" d="100"/>
          <a:sy n="79" d="100"/>
        </p:scale>
        <p:origin x="-798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54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Úvodní snímek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Nadpis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9" name="Podnadpis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cs-CZ" smtClean="0"/>
              <a:t>Klepnutím lze upravit styl předlohy podnadpisů.</a:t>
            </a:r>
            <a:endParaRPr kumimoji="0" lang="en-US"/>
          </a:p>
        </p:txBody>
      </p:sp>
      <p:sp>
        <p:nvSpPr>
          <p:cNvPr id="28" name="Zástupný symbol pro datum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DC4CD139-2048-4C1C-8B9A-73C5BB76E05A}" type="datetimeFigureOut">
              <a:rPr lang="sk-SK" smtClean="0"/>
              <a:t>15. 2. 2011</a:t>
            </a:fld>
            <a:endParaRPr lang="sk-SK"/>
          </a:p>
        </p:txBody>
      </p:sp>
      <p:sp>
        <p:nvSpPr>
          <p:cNvPr id="17" name="Zástupný symbol pro zápatí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sk-SK"/>
          </a:p>
        </p:txBody>
      </p:sp>
      <p:sp>
        <p:nvSpPr>
          <p:cNvPr id="10" name="Obdélník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Obdélník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Obdélník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Obdélník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Přímá spojovací čára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Přímá spojovací čára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Přímá spojovací čára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Přímá spojovací čára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Přímá spojovací čára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Přímá spojovací čára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Obdélník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Elipsa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Elipsa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Elipsa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Elipsa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Elipsa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Zástupný symbol pro číslo snímku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EAB089FB-36AD-4D91-9AF9-1B78FE8F222D}" type="slidenum">
              <a:rPr lang="sk-SK" smtClean="0"/>
              <a:t>‹#›</a:t>
            </a:fld>
            <a:endParaRPr lang="sk-SK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8" name="Zástupný symbol pro obsah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DC4CD139-2048-4C1C-8B9A-73C5BB76E05A}" type="datetimeFigureOut">
              <a:rPr lang="sk-SK" smtClean="0"/>
              <a:t>15. 2. 2011</a:t>
            </a:fld>
            <a:endParaRPr lang="sk-SK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EAB089FB-36AD-4D91-9AF9-1B78FE8F222D}" type="slidenum">
              <a:rPr lang="sk-SK" smtClean="0"/>
              <a:t>‹#›</a:t>
            </a:fld>
            <a:endParaRPr lang="sk-SK"/>
          </a:p>
        </p:txBody>
      </p:sp>
      <p:sp>
        <p:nvSpPr>
          <p:cNvPr id="10" name="Zástupný symbol pro zápatí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sk-SK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Záhlaví části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cs-CZ" smtClean="0"/>
              <a:t>Klepnutím lze upravit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DC4CD139-2048-4C1C-8B9A-73C5BB76E05A}" type="datetimeFigureOut">
              <a:rPr lang="sk-SK" smtClean="0"/>
              <a:t>15. 2. 2011</a:t>
            </a:fld>
            <a:endParaRPr lang="sk-SK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sk-SK"/>
          </a:p>
        </p:txBody>
      </p:sp>
      <p:sp>
        <p:nvSpPr>
          <p:cNvPr id="9" name="Obdélník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Obdélník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Obdélník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Obdélník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Přímá spojovací čára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Přímá spojovací čára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Přímá spojovací čára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Přímá spojovací čára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Přímá spojovací čára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Obdélník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Elipsa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Elipsa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Elipsa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Elipsa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Elipsa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Přímá spojovací čára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EAB089FB-36AD-4D91-9AF9-1B78FE8F222D}" type="slidenum">
              <a:rPr lang="sk-SK" smtClean="0"/>
              <a:t>‹#›</a:t>
            </a:fld>
            <a:endParaRPr lang="sk-SK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4CD139-2048-4C1C-8B9A-73C5BB76E05A}" type="datetimeFigureOut">
              <a:rPr lang="sk-SK" smtClean="0"/>
              <a:t>15. 2. 2011</a:t>
            </a:fld>
            <a:endParaRPr lang="sk-SK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B089FB-36AD-4D91-9AF9-1B78FE8F222D}" type="slidenum">
              <a:rPr lang="sk-SK" smtClean="0"/>
              <a:t>‹#›</a:t>
            </a:fld>
            <a:endParaRPr lang="sk-SK"/>
          </a:p>
        </p:txBody>
      </p:sp>
      <p:sp>
        <p:nvSpPr>
          <p:cNvPr id="9" name="Zástupný symbol pro obsah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11" name="Zástupný symbol pro obsah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4CD139-2048-4C1C-8B9A-73C5BB76E05A}" type="datetimeFigureOut">
              <a:rPr lang="sk-SK" smtClean="0"/>
              <a:t>15. 2. 2011</a:t>
            </a:fld>
            <a:endParaRPr lang="sk-SK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B089FB-36AD-4D91-9AF9-1B78FE8F222D}" type="slidenum">
              <a:rPr lang="sk-SK" smtClean="0"/>
              <a:t>‹#›</a:t>
            </a:fld>
            <a:endParaRPr lang="sk-SK"/>
          </a:p>
        </p:txBody>
      </p:sp>
      <p:sp>
        <p:nvSpPr>
          <p:cNvPr id="11" name="Zástupný symbol pro obsah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13" name="Zástupný symbol pro obsah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12" name="Zástupný symbol pro text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cs-CZ" smtClean="0"/>
              <a:t>Klepnutím lze upravit styly předlohy textu.</a:t>
            </a:r>
          </a:p>
        </p:txBody>
      </p:sp>
      <p:sp>
        <p:nvSpPr>
          <p:cNvPr id="14" name="Zástupný symbol pro text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cs-CZ" smtClean="0"/>
              <a:t>Klepnutím lze upravit styly předlohy textu.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6" name="Zástupný symbol pro datum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DC4CD139-2048-4C1C-8B9A-73C5BB76E05A}" type="datetimeFigureOut">
              <a:rPr lang="sk-SK" smtClean="0"/>
              <a:t>15. 2. 2011</a:t>
            </a:fld>
            <a:endParaRPr lang="sk-SK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EAB089FB-36AD-4D91-9AF9-1B78FE8F222D}" type="slidenum">
              <a:rPr lang="sk-SK" smtClean="0"/>
              <a:t>‹#›</a:t>
            </a:fld>
            <a:endParaRPr lang="sk-SK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sk-SK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4CD139-2048-4C1C-8B9A-73C5BB76E05A}" type="datetimeFigureOut">
              <a:rPr lang="sk-SK" smtClean="0"/>
              <a:t>15. 2. 2011</a:t>
            </a:fld>
            <a:endParaRPr lang="sk-SK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B089FB-36AD-4D91-9AF9-1B78FE8F222D}" type="slidenum">
              <a:rPr lang="sk-SK" smtClean="0"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Obsah s titulkem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římá spojovací čára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cs-CZ" smtClean="0"/>
              <a:t>Klepnutím lze upravit styly předlohy textu.</a:t>
            </a:r>
          </a:p>
        </p:txBody>
      </p:sp>
      <p:sp>
        <p:nvSpPr>
          <p:cNvPr id="8" name="Přímá spojovací čára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Přímá spojovací čára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Přímá spojovací čára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Obdélník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Přímá spojovací čára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Elipsa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Zástupný symbol pro obsah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21" name="Zástupný symbol pro datum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DC4CD139-2048-4C1C-8B9A-73C5BB76E05A}" type="datetimeFigureOut">
              <a:rPr lang="sk-SK" smtClean="0"/>
              <a:t>15. 2. 2011</a:t>
            </a:fld>
            <a:endParaRPr lang="sk-SK"/>
          </a:p>
        </p:txBody>
      </p:sp>
      <p:sp>
        <p:nvSpPr>
          <p:cNvPr id="22" name="Zástupný symbol pro číslo snímku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EAB089FB-36AD-4D91-9AF9-1B78FE8F222D}" type="slidenum">
              <a:rPr lang="sk-SK" smtClean="0"/>
              <a:t>‹#›</a:t>
            </a:fld>
            <a:endParaRPr lang="sk-SK"/>
          </a:p>
        </p:txBody>
      </p:sp>
      <p:sp>
        <p:nvSpPr>
          <p:cNvPr id="23" name="Zástupný symbol pro zápatí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sk-SK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římá spojovací čára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Elipsa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cs-CZ" smtClean="0"/>
              <a:t>Klepnutím na ikonu přidáte obrázek.</a:t>
            </a:r>
            <a:endParaRPr kumimoji="0" lang="en-US" dirty="0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cs-CZ" smtClean="0"/>
              <a:t>Klepnutím lze upravit styly předlohy textu.</a:t>
            </a:r>
          </a:p>
        </p:txBody>
      </p:sp>
      <p:sp>
        <p:nvSpPr>
          <p:cNvPr id="10" name="Přímá spojovací čára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Obdélník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Přímá spojovací čára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Přímá spojovací čára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Přímá spojovací čára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Zástupný symbol pro datum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DC4CD139-2048-4C1C-8B9A-73C5BB76E05A}" type="datetimeFigureOut">
              <a:rPr lang="sk-SK" smtClean="0"/>
              <a:t>15. 2. 2011</a:t>
            </a:fld>
            <a:endParaRPr lang="sk-SK"/>
          </a:p>
        </p:txBody>
      </p:sp>
      <p:sp>
        <p:nvSpPr>
          <p:cNvPr id="18" name="Zástupný symbol pro číslo snímku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EAB089FB-36AD-4D91-9AF9-1B78FE8F222D}" type="slidenum">
              <a:rPr lang="sk-SK" smtClean="0"/>
              <a:t>‹#›</a:t>
            </a:fld>
            <a:endParaRPr lang="sk-SK"/>
          </a:p>
        </p:txBody>
      </p:sp>
      <p:sp>
        <p:nvSpPr>
          <p:cNvPr id="21" name="Zástupný symbol pro zápatí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sk-SK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4CD139-2048-4C1C-8B9A-73C5BB76E05A}" type="datetimeFigureOut">
              <a:rPr lang="sk-SK" smtClean="0"/>
              <a:t>15. 2. 2011</a:t>
            </a:fld>
            <a:endParaRPr lang="sk-SK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B089FB-36AD-4D91-9AF9-1B78FE8F222D}" type="slidenum">
              <a:rPr lang="sk-SK" smtClean="0"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4CD139-2048-4C1C-8B9A-73C5BB76E05A}" type="datetimeFigureOut">
              <a:rPr lang="sk-SK" smtClean="0"/>
              <a:t>15. 2. 2011</a:t>
            </a:fld>
            <a:endParaRPr lang="sk-SK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B089FB-36AD-4D91-9AF9-1B78FE8F222D}" type="slidenum">
              <a:rPr lang="sk-SK" smtClean="0"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římá spojovací čára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Zástupný symbol pro nadpis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13" name="Zástupný symbol pro text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cs-CZ" smtClean="0"/>
              <a:t>Klepnutím lze upravit styly předlohy textu.</a:t>
            </a:r>
          </a:p>
          <a:p>
            <a:pPr lvl="1" eaLnBrk="1" latinLnBrk="0" hangingPunct="1"/>
            <a:r>
              <a:rPr kumimoji="0" lang="cs-CZ" smtClean="0"/>
              <a:t>Druhá úroveň</a:t>
            </a:r>
          </a:p>
          <a:p>
            <a:pPr lvl="2" eaLnBrk="1" latinLnBrk="0" hangingPunct="1"/>
            <a:r>
              <a:rPr kumimoji="0" lang="cs-CZ" smtClean="0"/>
              <a:t>Třetí úroveň</a:t>
            </a:r>
          </a:p>
          <a:p>
            <a:pPr lvl="3" eaLnBrk="1" latinLnBrk="0" hangingPunct="1"/>
            <a:r>
              <a:rPr kumimoji="0" lang="cs-CZ" smtClean="0"/>
              <a:t>Čtvrtá úroveň</a:t>
            </a:r>
          </a:p>
          <a:p>
            <a:pPr lvl="4" eaLnBrk="1" latinLnBrk="0" hangingPunct="1"/>
            <a:r>
              <a:rPr kumimoji="0" lang="cs-CZ" smtClean="0"/>
              <a:t>Pátá úroveň</a:t>
            </a:r>
            <a:endParaRPr kumimoji="0" lang="en-US"/>
          </a:p>
        </p:txBody>
      </p:sp>
      <p:sp>
        <p:nvSpPr>
          <p:cNvPr id="14" name="Zástupný symbol pro datum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DC4CD139-2048-4C1C-8B9A-73C5BB76E05A}" type="datetimeFigureOut">
              <a:rPr lang="sk-SK" smtClean="0"/>
              <a:t>15. 2. 2011</a:t>
            </a:fld>
            <a:endParaRPr lang="sk-SK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sk-SK"/>
          </a:p>
        </p:txBody>
      </p:sp>
      <p:sp>
        <p:nvSpPr>
          <p:cNvPr id="7" name="Přímá spojovací čára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Přímá spojovací čára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Obdélník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Přímá spojovací čára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Elipsa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Zástupný symbol pro číslo snímku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EAB089FB-36AD-4D91-9AF9-1B78FE8F222D}" type="slidenum">
              <a:rPr lang="sk-SK" smtClean="0"/>
              <a:t>‹#›</a:t>
            </a:fld>
            <a:endParaRPr lang="sk-SK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jpg"/><Relationship Id="rId5" Type="http://schemas.openxmlformats.org/officeDocument/2006/relationships/image" Target="../media/image7.jpg"/><Relationship Id="rId4" Type="http://schemas.openxmlformats.org/officeDocument/2006/relationships/image" Target="../media/image6.jp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g"/></Relationships>
</file>

<file path=ppt/slides/_rels/slide1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7" Type="http://schemas.openxmlformats.org/officeDocument/2006/relationships/image" Target="../media/image23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jpeg"/><Relationship Id="rId5" Type="http://schemas.openxmlformats.org/officeDocument/2006/relationships/image" Target="../media/image21.jpeg"/><Relationship Id="rId4" Type="http://schemas.openxmlformats.org/officeDocument/2006/relationships/image" Target="../media/image20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jpg"/><Relationship Id="rId3" Type="http://schemas.openxmlformats.org/officeDocument/2006/relationships/image" Target="../media/image25.jpg"/><Relationship Id="rId7" Type="http://schemas.openxmlformats.org/officeDocument/2006/relationships/image" Target="../media/image29.jpg"/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jpg"/><Relationship Id="rId5" Type="http://schemas.openxmlformats.org/officeDocument/2006/relationships/image" Target="../media/image27.jpg"/><Relationship Id="rId4" Type="http://schemas.openxmlformats.org/officeDocument/2006/relationships/image" Target="../media/image26.jpg"/><Relationship Id="rId9" Type="http://schemas.openxmlformats.org/officeDocument/2006/relationships/image" Target="../media/image3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eg"/><Relationship Id="rId1" Type="http://schemas.microsoft.com/office/2007/relationships/media" Target="../media/media1.mpeg"/><Relationship Id="rId4" Type="http://schemas.openxmlformats.org/officeDocument/2006/relationships/image" Target="../media/image32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3" descr="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14290"/>
            <a:ext cx="9144000" cy="6470887"/>
          </a:xfrm>
          <a:prstGeom prst="rect">
            <a:avLst/>
          </a:prstGeom>
        </p:spPr>
      </p:pic>
      <p:sp>
        <p:nvSpPr>
          <p:cNvPr id="5" name="TextovéPole 4"/>
          <p:cNvSpPr txBox="1"/>
          <p:nvPr/>
        </p:nvSpPr>
        <p:spPr>
          <a:xfrm>
            <a:off x="571472" y="1643050"/>
            <a:ext cx="7956024" cy="769441"/>
          </a:xfrm>
          <a:prstGeom prst="rect">
            <a:avLst/>
          </a:prstGeom>
          <a:solidFill>
            <a:schemeClr val="bg1">
              <a:alpha val="62000"/>
            </a:schemeClr>
          </a:solidFill>
        </p:spPr>
        <p:txBody>
          <a:bodyPr wrap="square" rtlCol="0" anchor="ctr">
            <a:spAutoFit/>
          </a:bodyPr>
          <a:lstStyle/>
          <a:p>
            <a:pPr algn="ctr"/>
            <a:r>
              <a:rPr lang="sk-SK" sz="22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Geografické informačné systémy – praktické ukážky </a:t>
            </a:r>
            <a:endParaRPr lang="en-US" sz="2200" b="1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  <a:p>
            <a:pPr algn="ctr"/>
            <a:r>
              <a:rPr lang="sk-SK" sz="22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využitia </a:t>
            </a:r>
            <a:r>
              <a:rPr lang="sk-SK" sz="22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pri podpore tvorby rozhodnutí o </a:t>
            </a:r>
            <a:r>
              <a:rPr lang="sk-SK" sz="22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krajine</a:t>
            </a:r>
            <a:endParaRPr lang="sk-SK" sz="22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6" name="TextovéPole 5"/>
          <p:cNvSpPr txBox="1"/>
          <p:nvPr/>
        </p:nvSpPr>
        <p:spPr>
          <a:xfrm>
            <a:off x="2683428" y="3786190"/>
            <a:ext cx="3732112" cy="646331"/>
          </a:xfrm>
          <a:prstGeom prst="rect">
            <a:avLst/>
          </a:prstGeom>
          <a:solidFill>
            <a:schemeClr val="bg1">
              <a:alpha val="60000"/>
            </a:schemeClr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Absolventsk</a:t>
            </a:r>
            <a:r>
              <a:rPr lang="sk-SK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á prednáška GJH</a:t>
            </a:r>
          </a:p>
          <a:p>
            <a:pPr algn="ctr"/>
            <a:r>
              <a:rPr lang="sk-SK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2011</a:t>
            </a:r>
            <a:endParaRPr lang="sk-SK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7" name="TextovéPole 6"/>
          <p:cNvSpPr txBox="1"/>
          <p:nvPr/>
        </p:nvSpPr>
        <p:spPr>
          <a:xfrm>
            <a:off x="6072198" y="5500702"/>
            <a:ext cx="2303837" cy="369332"/>
          </a:xfrm>
          <a:prstGeom prst="rect">
            <a:avLst/>
          </a:prstGeom>
          <a:solidFill>
            <a:schemeClr val="bg1">
              <a:alpha val="60000"/>
            </a:schemeClr>
          </a:solidFill>
        </p:spPr>
        <p:txBody>
          <a:bodyPr wrap="none" rtlCol="0">
            <a:spAutoFit/>
          </a:bodyPr>
          <a:lstStyle/>
          <a:p>
            <a:pPr algn="ctr"/>
            <a:r>
              <a:rPr lang="sk-SK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Mgr. Martin </a:t>
            </a:r>
            <a:r>
              <a:rPr lang="sk-SK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Iring</a:t>
            </a:r>
            <a:endParaRPr lang="sk-SK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sz="quarter" idx="1"/>
          </p:nvPr>
        </p:nvSpPr>
        <p:spPr>
          <a:xfrm>
            <a:off x="457200" y="1285860"/>
            <a:ext cx="7467600" cy="5188092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sk-SK" smtClean="0"/>
              <a:t>Vzdelanie:</a:t>
            </a:r>
          </a:p>
          <a:p>
            <a:r>
              <a:rPr lang="sk-SK" smtClean="0"/>
              <a:t>1997-2005 Gymnázium Jura Hronca</a:t>
            </a:r>
          </a:p>
          <a:p>
            <a:r>
              <a:rPr lang="sk-SK" smtClean="0"/>
              <a:t>2005-2008 Prírodovedecká fakulta odbor: Geografia a kartografia</a:t>
            </a:r>
          </a:p>
          <a:p>
            <a:r>
              <a:rPr lang="sk-SK" smtClean="0"/>
              <a:t>2008-2010 Prírodovedecká fakulta odbor: Geografická kartografia geoinformatika a DPZ</a:t>
            </a:r>
          </a:p>
          <a:p>
            <a:r>
              <a:rPr lang="sk-SK" smtClean="0"/>
              <a:t>2010-2014? Prírodovedecká fakulta odbor: Fyzická geografia a geoekológia</a:t>
            </a:r>
          </a:p>
          <a:p>
            <a:pPr>
              <a:buNone/>
            </a:pPr>
            <a:r>
              <a:rPr lang="sk-SK" smtClean="0"/>
              <a:t>Práca:</a:t>
            </a:r>
          </a:p>
          <a:p>
            <a:r>
              <a:rPr lang="sk-SK" smtClean="0"/>
              <a:t>2007-2010 Práca na projekte ZBGIS</a:t>
            </a:r>
          </a:p>
          <a:p>
            <a:r>
              <a:rPr lang="sk-SK" smtClean="0"/>
              <a:t>2010-2011 Práca na projekte SODB_2011</a:t>
            </a:r>
          </a:p>
          <a:p>
            <a:r>
              <a:rPr lang="sk-SK" smtClean="0"/>
              <a:t>2011-2012? Práca na projekte ESKN</a:t>
            </a:r>
          </a:p>
          <a:p>
            <a:endParaRPr lang="sk-SK" smtClean="0"/>
          </a:p>
          <a:p>
            <a:endParaRPr lang="sk-SK" smtClean="0"/>
          </a:p>
          <a:p>
            <a:endParaRPr lang="sk-SK"/>
          </a:p>
        </p:txBody>
      </p:sp>
      <p:sp>
        <p:nvSpPr>
          <p:cNvPr id="6" name="TextovéPole 5"/>
          <p:cNvSpPr txBox="1"/>
          <p:nvPr/>
        </p:nvSpPr>
        <p:spPr>
          <a:xfrm>
            <a:off x="428596" y="714356"/>
            <a:ext cx="30718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2400" b="1" smtClean="0"/>
              <a:t>Mgr. Martin Iring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Geografické informačné </a:t>
            </a:r>
            <a:r>
              <a:rPr lang="sk-SK" dirty="0" smtClean="0"/>
              <a:t>systémy – GIS I</a:t>
            </a:r>
            <a:endParaRPr lang="sk-SK" dirty="0"/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sk-SK" dirty="0" smtClean="0"/>
              <a:t>GIS je informačný prvok systému riadenia krajiny. Zjednodušene je GIS nástroj na p</a:t>
            </a:r>
            <a:r>
              <a:rPr lang="en-US" dirty="0" smtClean="0"/>
              <a:t>r</a:t>
            </a:r>
            <a:r>
              <a:rPr lang="sk-SK" dirty="0" smtClean="0"/>
              <a:t>ácu s geografickými informáciami.</a:t>
            </a:r>
          </a:p>
          <a:p>
            <a:endParaRPr lang="sk-SK" dirty="0" smtClean="0"/>
          </a:p>
          <a:p>
            <a:endParaRPr lang="sk-SK" dirty="0"/>
          </a:p>
          <a:p>
            <a:endParaRPr lang="sk-SK" dirty="0" smtClean="0"/>
          </a:p>
          <a:p>
            <a:r>
              <a:rPr lang="sk-SK" dirty="0" smtClean="0"/>
              <a:t>Vstupmi GISov sú geografické údaje a metodika výskumu. Výstupom sú nové geografické údaje, ktoré umožňujú ich syntézou generovať geografické údaje.</a:t>
            </a:r>
          </a:p>
          <a:p>
            <a:r>
              <a:rPr lang="sk-SK" dirty="0" smtClean="0"/>
              <a:t>Využitie GISov je možné v každej oblasti, v ktorej sa pracuje s geografickými údajmi. Napr.:</a:t>
            </a:r>
          </a:p>
          <a:p>
            <a:pPr lvl="1"/>
            <a:r>
              <a:rPr lang="sk-SK" dirty="0"/>
              <a:t>Inžinierske aplikácie</a:t>
            </a:r>
          </a:p>
          <a:p>
            <a:pPr lvl="1"/>
            <a:r>
              <a:rPr lang="sk-SK" dirty="0"/>
              <a:t>Enviromentálne aplikácie</a:t>
            </a:r>
          </a:p>
          <a:p>
            <a:pPr lvl="1"/>
            <a:r>
              <a:rPr lang="sk-SK" dirty="0"/>
              <a:t>Vojenské aplikácie</a:t>
            </a:r>
          </a:p>
          <a:p>
            <a:pPr lvl="1"/>
            <a:r>
              <a:rPr lang="sk-SK" dirty="0"/>
              <a:t>Archeológia</a:t>
            </a:r>
          </a:p>
          <a:p>
            <a:pPr lvl="1"/>
            <a:r>
              <a:rPr lang="sk-SK" dirty="0"/>
              <a:t>Územné </a:t>
            </a:r>
            <a:r>
              <a:rPr lang="sk-SK" dirty="0" smtClean="0"/>
              <a:t>mapovanie</a:t>
            </a:r>
          </a:p>
          <a:p>
            <a:endParaRPr lang="sk-SK" dirty="0" smtClean="0"/>
          </a:p>
          <a:p>
            <a:pPr lvl="1"/>
            <a:endParaRPr lang="sk-SK" dirty="0" smtClean="0"/>
          </a:p>
        </p:txBody>
      </p:sp>
      <p:sp>
        <p:nvSpPr>
          <p:cNvPr id="4" name="Rectangle 3"/>
          <p:cNvSpPr/>
          <p:nvPr/>
        </p:nvSpPr>
        <p:spPr>
          <a:xfrm>
            <a:off x="971600" y="2636912"/>
            <a:ext cx="1440160" cy="71772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dirty="0" smtClean="0"/>
              <a:t>Užívateľ</a:t>
            </a:r>
            <a:endParaRPr lang="sk-SK" dirty="0"/>
          </a:p>
        </p:txBody>
      </p:sp>
      <p:sp>
        <p:nvSpPr>
          <p:cNvPr id="5" name="Rectangle 4"/>
          <p:cNvSpPr/>
          <p:nvPr/>
        </p:nvSpPr>
        <p:spPr>
          <a:xfrm>
            <a:off x="3779912" y="2636910"/>
            <a:ext cx="1224136" cy="71772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dirty="0" smtClean="0"/>
              <a:t>GIS</a:t>
            </a:r>
            <a:endParaRPr lang="sk-SK" dirty="0"/>
          </a:p>
        </p:txBody>
      </p:sp>
      <p:sp>
        <p:nvSpPr>
          <p:cNvPr id="6" name="Rectangle 5"/>
          <p:cNvSpPr/>
          <p:nvPr/>
        </p:nvSpPr>
        <p:spPr>
          <a:xfrm>
            <a:off x="6804248" y="2636912"/>
            <a:ext cx="1198984" cy="72008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dirty="0" smtClean="0"/>
              <a:t>Krajina</a:t>
            </a:r>
            <a:endParaRPr lang="sk-SK" dirty="0"/>
          </a:p>
        </p:txBody>
      </p:sp>
      <p:cxnSp>
        <p:nvCxnSpPr>
          <p:cNvPr id="8" name="Straight Arrow Connector 7"/>
          <p:cNvCxnSpPr/>
          <p:nvPr/>
        </p:nvCxnSpPr>
        <p:spPr>
          <a:xfrm>
            <a:off x="2411760" y="2708920"/>
            <a:ext cx="1368152" cy="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>
            <a:off x="5004048" y="2708920"/>
            <a:ext cx="1800200" cy="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>
          <a:xfrm flipH="1">
            <a:off x="5004048" y="3212976"/>
            <a:ext cx="1800200" cy="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/>
          <p:nvPr/>
        </p:nvCxnSpPr>
        <p:spPr>
          <a:xfrm flipH="1">
            <a:off x="2411760" y="3221541"/>
            <a:ext cx="1368152" cy="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Geografické informačné systémy </a:t>
            </a:r>
            <a:r>
              <a:rPr lang="sk-SK" dirty="0"/>
              <a:t>GIS </a:t>
            </a:r>
            <a:r>
              <a:rPr lang="sk-SK" dirty="0" smtClean="0"/>
              <a:t>II</a:t>
            </a:r>
            <a:endParaRPr lang="sk-SK" dirty="0"/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sk-SK" dirty="0" smtClean="0"/>
              <a:t>Geografický informačný systém sa skladá z niekoľkých subsystémov. Sú to:</a:t>
            </a:r>
          </a:p>
          <a:p>
            <a:pPr lvl="1"/>
            <a:r>
              <a:rPr lang="sk-SK" dirty="0" smtClean="0"/>
              <a:t>Subsystém zberu údajov...</a:t>
            </a:r>
          </a:p>
          <a:p>
            <a:pPr lvl="1"/>
            <a:r>
              <a:rPr lang="sk-SK" dirty="0" smtClean="0"/>
              <a:t>Subsystém integrácie údajov...</a:t>
            </a:r>
          </a:p>
          <a:p>
            <a:pPr lvl="1"/>
            <a:r>
              <a:rPr lang="sk-SK" dirty="0" smtClean="0"/>
              <a:t>Subsystém generovania nových údajov...</a:t>
            </a:r>
          </a:p>
          <a:p>
            <a:pPr lvl="1"/>
            <a:r>
              <a:rPr lang="sk-SK" dirty="0" smtClean="0"/>
              <a:t>Subsystém distribúcie generovaných údajov...</a:t>
            </a:r>
          </a:p>
          <a:p>
            <a:r>
              <a:rPr lang="sk-SK" dirty="0" smtClean="0"/>
              <a:t>Špeciálne dôležité komponenty GIS sú:</a:t>
            </a:r>
          </a:p>
          <a:p>
            <a:pPr lvl="1"/>
            <a:r>
              <a:rPr lang="sk-SK" dirty="0" smtClean="0"/>
              <a:t>Geografická databáza s svojim SRBD – v drvivej väčšine relačného typu.</a:t>
            </a:r>
          </a:p>
          <a:p>
            <a:pPr lvl="1"/>
            <a:r>
              <a:rPr lang="sk-SK" dirty="0" smtClean="0"/>
              <a:t>Užívateľ a jeho schopnosti</a:t>
            </a:r>
          </a:p>
          <a:p>
            <a:endParaRPr lang="sk-SK" dirty="0" smtClean="0"/>
          </a:p>
          <a:p>
            <a:endParaRPr lang="sk-SK" dirty="0" smtClean="0"/>
          </a:p>
          <a:p>
            <a:endParaRPr lang="sk-SK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Geografické informačné systémy GIS </a:t>
            </a:r>
            <a:r>
              <a:rPr lang="sk-SK" dirty="0" smtClean="0"/>
              <a:t>III</a:t>
            </a:r>
            <a:endParaRPr lang="sk-SK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sk-SK" dirty="0"/>
              <a:t>V GIS nepracujeme priamo s </a:t>
            </a:r>
            <a:r>
              <a:rPr lang="sk-SK" dirty="0" smtClean="0"/>
              <a:t>krajinou, </a:t>
            </a:r>
            <a:r>
              <a:rPr lang="sk-SK" dirty="0"/>
              <a:t>ale s jej </a:t>
            </a:r>
            <a:r>
              <a:rPr lang="sk-SK" dirty="0" smtClean="0"/>
              <a:t>abstraktným, generalizovaným modelom uloženým v digitálnej podobe v geografickej databáze. Už prezentovaný obrázok sa zmení na:</a:t>
            </a:r>
          </a:p>
          <a:p>
            <a:endParaRPr lang="sk-SK" dirty="0"/>
          </a:p>
          <a:p>
            <a:endParaRPr lang="sk-SK" dirty="0" smtClean="0"/>
          </a:p>
          <a:p>
            <a:endParaRPr lang="sk-SK" dirty="0"/>
          </a:p>
          <a:p>
            <a:r>
              <a:rPr lang="sk-SK" dirty="0" smtClean="0"/>
              <a:t>Užívateľ zadá dopyt na informáciu. GIS tento dopyt prevedie pomocou svojich analytických nástrojov na sled matematicky operácií. Predá ich systému riadenia bázy údajov, ktorých ich vykoná nad údajmi v databáze a vráti výsledok. GIS prevedie </a:t>
            </a:r>
            <a:r>
              <a:rPr lang="sk-SK" dirty="0"/>
              <a:t>výsledok </a:t>
            </a:r>
            <a:r>
              <a:rPr lang="sk-SK" dirty="0" smtClean="0"/>
              <a:t> dopytu na užívateľom zadaný formát – mapa, graf, tabuľka...</a:t>
            </a:r>
            <a:endParaRPr lang="sk-SK" dirty="0"/>
          </a:p>
        </p:txBody>
      </p:sp>
      <p:sp>
        <p:nvSpPr>
          <p:cNvPr id="4" name="Rectangle 3"/>
          <p:cNvSpPr/>
          <p:nvPr/>
        </p:nvSpPr>
        <p:spPr>
          <a:xfrm>
            <a:off x="755576" y="3081461"/>
            <a:ext cx="1440160" cy="71772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dirty="0" smtClean="0"/>
              <a:t>Užívateľ</a:t>
            </a:r>
            <a:endParaRPr lang="sk-SK" dirty="0"/>
          </a:p>
        </p:txBody>
      </p:sp>
      <p:sp>
        <p:nvSpPr>
          <p:cNvPr id="5" name="Rectangle 4"/>
          <p:cNvSpPr/>
          <p:nvPr/>
        </p:nvSpPr>
        <p:spPr>
          <a:xfrm>
            <a:off x="2879812" y="3083820"/>
            <a:ext cx="1224136" cy="71772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dirty="0" smtClean="0"/>
              <a:t>GIS</a:t>
            </a:r>
            <a:endParaRPr lang="sk-SK" dirty="0"/>
          </a:p>
        </p:txBody>
      </p:sp>
      <p:sp>
        <p:nvSpPr>
          <p:cNvPr id="6" name="Rectangle 5"/>
          <p:cNvSpPr/>
          <p:nvPr/>
        </p:nvSpPr>
        <p:spPr>
          <a:xfrm>
            <a:off x="6300192" y="3068960"/>
            <a:ext cx="1512168" cy="72008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dirty="0" smtClean="0"/>
              <a:t>Geografická databáza</a:t>
            </a:r>
            <a:endParaRPr lang="sk-SK" dirty="0"/>
          </a:p>
        </p:txBody>
      </p:sp>
      <p:cxnSp>
        <p:nvCxnSpPr>
          <p:cNvPr id="7" name="Straight Arrow Connector 6"/>
          <p:cNvCxnSpPr/>
          <p:nvPr/>
        </p:nvCxnSpPr>
        <p:spPr>
          <a:xfrm>
            <a:off x="2195736" y="3153469"/>
            <a:ext cx="684076" cy="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/>
          <p:nvPr/>
        </p:nvCxnSpPr>
        <p:spPr>
          <a:xfrm>
            <a:off x="5868144" y="3140968"/>
            <a:ext cx="432048" cy="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 flipH="1">
            <a:off x="5832140" y="3653589"/>
            <a:ext cx="468052" cy="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 flipH="1">
            <a:off x="2195736" y="3666090"/>
            <a:ext cx="684076" cy="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sp>
        <p:nvSpPr>
          <p:cNvPr id="11" name="Rectangle 10"/>
          <p:cNvSpPr/>
          <p:nvPr/>
        </p:nvSpPr>
        <p:spPr>
          <a:xfrm>
            <a:off x="4644008" y="3068960"/>
            <a:ext cx="1224136" cy="72008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dirty="0" smtClean="0"/>
              <a:t>SRBD</a:t>
            </a:r>
            <a:endParaRPr lang="sk-SK" dirty="0"/>
          </a:p>
        </p:txBody>
      </p:sp>
      <p:cxnSp>
        <p:nvCxnSpPr>
          <p:cNvPr id="17" name="Straight Arrow Connector 16"/>
          <p:cNvCxnSpPr/>
          <p:nvPr/>
        </p:nvCxnSpPr>
        <p:spPr>
          <a:xfrm flipH="1" flipV="1">
            <a:off x="4103948" y="3657525"/>
            <a:ext cx="540060" cy="8565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/>
          <p:nvPr/>
        </p:nvCxnSpPr>
        <p:spPr>
          <a:xfrm>
            <a:off x="4103948" y="3153469"/>
            <a:ext cx="540060" cy="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240644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Geografick</a:t>
            </a:r>
            <a:r>
              <a:rPr lang="sk-SK" dirty="0" smtClean="0"/>
              <a:t>é údaje I</a:t>
            </a:r>
            <a:endParaRPr lang="sk-SK" dirty="0"/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r>
              <a:rPr lang="sk-SK" dirty="0" smtClean="0"/>
              <a:t>Akékoľvek informácie, ktoré okrem tématickej a časovej informácie má aj polohovú zložku.</a:t>
            </a:r>
          </a:p>
          <a:p>
            <a:pPr lvl="1"/>
            <a:r>
              <a:rPr lang="sk-SK" dirty="0" smtClean="0"/>
              <a:t>Priamo cez súradnice X,Y,Z alebo fí a lambda.</a:t>
            </a:r>
          </a:p>
          <a:p>
            <a:pPr lvl="1"/>
            <a:r>
              <a:rPr lang="sk-SK" dirty="0" smtClean="0"/>
              <a:t>Nepriamo cez adresu, opis polohy.</a:t>
            </a:r>
          </a:p>
          <a:p>
            <a:r>
              <a:rPr lang="sk-SK" dirty="0"/>
              <a:t>V prevažnej väčšine sú uchovávané v databázach.</a:t>
            </a:r>
          </a:p>
          <a:p>
            <a:pPr lvl="1"/>
            <a:r>
              <a:rPr lang="sk-SK" dirty="0"/>
              <a:t>Poloha kódovaná v špeciálnom atribúte.</a:t>
            </a:r>
          </a:p>
          <a:p>
            <a:r>
              <a:rPr lang="sk-SK" dirty="0" smtClean="0"/>
              <a:t>Geografické údaje sa ukladajú vo vektorovom, alebo rastrovom tvare.</a:t>
            </a:r>
          </a:p>
          <a:p>
            <a:pPr lvl="1"/>
            <a:r>
              <a:rPr lang="sk-SK" dirty="0" smtClean="0"/>
              <a:t>Raster – prevažne štvorcová mriežka údajov s pevne stanoveným rozostupom uzlov mriežky.</a:t>
            </a:r>
          </a:p>
          <a:p>
            <a:pPr lvl="1"/>
            <a:r>
              <a:rPr lang="sk-SK" dirty="0" smtClean="0"/>
              <a:t>Vektor – topologická štruktúra, ktorej všetky entity sa skladajú z bodov, línií a plôch. Ich topológia jednoznačne určuje ich vzájomné polohové vzťahy.</a:t>
            </a:r>
          </a:p>
          <a:p>
            <a:endParaRPr lang="sk-SK" dirty="0" smtClean="0"/>
          </a:p>
          <a:p>
            <a:endParaRPr lang="sk-SK" dirty="0"/>
          </a:p>
          <a:p>
            <a:pPr lvl="1"/>
            <a:endParaRPr lang="sk-SK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8874" y="116632"/>
            <a:ext cx="9144000" cy="6470887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8849" y="106627"/>
            <a:ext cx="9144000" cy="647088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sk-SK" dirty="0" smtClean="0"/>
              <a:t>Geografické údaje sa najčastejšie zbierajú nasledujúcimi technikami:</a:t>
            </a:r>
          </a:p>
          <a:p>
            <a:pPr lvl="1"/>
            <a:r>
              <a:rPr lang="sk-SK" dirty="0" smtClean="0"/>
              <a:t>Digitalizácia máp</a:t>
            </a:r>
          </a:p>
          <a:p>
            <a:pPr lvl="1"/>
            <a:r>
              <a:rPr lang="sk-SK" dirty="0" smtClean="0"/>
              <a:t>Bezkontaktné snímacie techniky</a:t>
            </a:r>
          </a:p>
          <a:p>
            <a:pPr lvl="2"/>
            <a:r>
              <a:rPr lang="sk-SK" dirty="0" smtClean="0"/>
              <a:t>Letecké snímky vo viditeľnom spektre</a:t>
            </a:r>
          </a:p>
          <a:p>
            <a:pPr lvl="2"/>
            <a:r>
              <a:rPr lang="sk-SK" dirty="0" smtClean="0"/>
              <a:t>Družicové snímky</a:t>
            </a:r>
          </a:p>
          <a:p>
            <a:pPr lvl="2"/>
            <a:r>
              <a:rPr lang="sk-SK" dirty="0" smtClean="0"/>
              <a:t>LIDAR</a:t>
            </a:r>
          </a:p>
          <a:p>
            <a:pPr lvl="2"/>
            <a:r>
              <a:rPr lang="sk-SK" dirty="0" smtClean="0"/>
              <a:t>RADAR</a:t>
            </a:r>
          </a:p>
          <a:p>
            <a:pPr lvl="1"/>
            <a:r>
              <a:rPr lang="sk-SK" dirty="0" smtClean="0"/>
              <a:t>Pozemný zber</a:t>
            </a:r>
            <a:endParaRPr lang="sk-SK" dirty="0" smtClean="0"/>
          </a:p>
          <a:p>
            <a:pPr lvl="2"/>
            <a:r>
              <a:rPr lang="sk-SK" dirty="0" smtClean="0"/>
              <a:t>Teodolity</a:t>
            </a:r>
          </a:p>
          <a:p>
            <a:pPr lvl="2"/>
            <a:r>
              <a:rPr lang="sk-SK" dirty="0" smtClean="0"/>
              <a:t>Prístroje GNSS – GPS,GNSS</a:t>
            </a:r>
          </a:p>
          <a:p>
            <a:pPr marL="731520" lvl="2" indent="0">
              <a:buNone/>
            </a:pPr>
            <a:endParaRPr lang="sk-SK" dirty="0" smtClean="0"/>
          </a:p>
        </p:txBody>
      </p:sp>
      <p:sp>
        <p:nvSpPr>
          <p:cNvPr id="4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Geografick</a:t>
            </a:r>
            <a:r>
              <a:rPr lang="sk-SK" dirty="0" smtClean="0"/>
              <a:t>é údaje II</a:t>
            </a:r>
            <a:endParaRPr lang="sk-SK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0072" y="1244531"/>
            <a:ext cx="3348955" cy="50619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9074" y="2279463"/>
            <a:ext cx="3998938" cy="39989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2819" y="1244531"/>
            <a:ext cx="9144000" cy="5069020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41893" y="1259158"/>
            <a:ext cx="9144000" cy="506902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914" y="0"/>
            <a:ext cx="8926172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Analytické nástroje GIS I</a:t>
            </a:r>
            <a:endParaRPr lang="sk-SK" dirty="0"/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sk-SK" dirty="0" smtClean="0"/>
              <a:t>Slúžia na generovanie nových geografických údajov na základe užívateľských požiadaviek.</a:t>
            </a:r>
          </a:p>
          <a:p>
            <a:r>
              <a:rPr lang="sk-SK" dirty="0"/>
              <a:t>Vo väčšine programov z oblasti GISov sú implementovane modulárne. Napr.:</a:t>
            </a:r>
          </a:p>
          <a:p>
            <a:pPr lvl="1"/>
            <a:r>
              <a:rPr lang="sk-SK" dirty="0"/>
              <a:t>Modul nástrojov na hydrologické modelovanie</a:t>
            </a:r>
          </a:p>
          <a:p>
            <a:pPr lvl="1"/>
            <a:r>
              <a:rPr lang="sk-SK" dirty="0"/>
              <a:t>Modul nástrojov na krízové riadenie</a:t>
            </a:r>
          </a:p>
          <a:p>
            <a:pPr lvl="1"/>
            <a:r>
              <a:rPr lang="sk-SK" dirty="0"/>
              <a:t>Modul nástrojov na tvorbu sieťových analýz</a:t>
            </a:r>
          </a:p>
          <a:p>
            <a:pPr lvl="1"/>
            <a:r>
              <a:rPr lang="sk-SK" dirty="0"/>
              <a:t>A pod.</a:t>
            </a:r>
          </a:p>
          <a:p>
            <a:r>
              <a:rPr lang="sk-SK" dirty="0" smtClean="0"/>
              <a:t>V zásade je možné si vytvárať vlastné kombináciou existujúcich prípadne tvorbou nových </a:t>
            </a:r>
            <a:r>
              <a:rPr lang="en-US" dirty="0" smtClean="0"/>
              <a:t>(s</a:t>
            </a:r>
            <a:r>
              <a:rPr lang="sk-SK" dirty="0" smtClean="0"/>
              <a:t>ú nevyhnutné znalosti v oblastiach programovania a prírodných vied</a:t>
            </a:r>
            <a:r>
              <a:rPr lang="en-US" dirty="0" smtClean="0"/>
              <a:t>)</a:t>
            </a:r>
            <a:endParaRPr lang="sk-SK" dirty="0" smtClean="0"/>
          </a:p>
          <a:p>
            <a:pPr lvl="1"/>
            <a:endParaRPr lang="sk-SK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ázek 3" descr="pokus2.ti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7756" y="-1035496"/>
            <a:ext cx="4519613" cy="4589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539552" y="2492896"/>
            <a:ext cx="7467600" cy="1143000"/>
          </a:xfrm>
        </p:spPr>
        <p:txBody>
          <a:bodyPr/>
          <a:lstStyle/>
          <a:p>
            <a:pPr algn="ctr"/>
            <a:r>
              <a:rPr lang="sk-SK" dirty="0" smtClean="0"/>
              <a:t>A teraz niekoľko praktických ukážok</a:t>
            </a:r>
            <a:br>
              <a:rPr lang="sk-SK" dirty="0" smtClean="0"/>
            </a:br>
            <a:r>
              <a:rPr lang="en-US" dirty="0" smtClean="0">
                <a:sym typeface="Wingdings" pitchFamily="2" charset="2"/>
              </a:rPr>
              <a:t></a:t>
            </a:r>
            <a:endParaRPr lang="sk-SK" dirty="0"/>
          </a:p>
        </p:txBody>
      </p:sp>
      <p:pic>
        <p:nvPicPr>
          <p:cNvPr id="1026" name="Picture 2" descr="D:\VELKY IRO\diplomovy_seminar_zajtra\Metadata_DQ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5896" y="4005064"/>
            <a:ext cx="3869199" cy="23785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74303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4368" y="332656"/>
            <a:ext cx="609600" cy="1676400"/>
          </a:xfrm>
          <a:prstGeom prst="rect">
            <a:avLst/>
          </a:prstGeom>
        </p:spPr>
      </p:pic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Analýza viditeľnosti z </a:t>
            </a:r>
            <a:r>
              <a:rPr lang="sk-SK" dirty="0" err="1" smtClean="0"/>
              <a:t>tv</a:t>
            </a:r>
            <a:r>
              <a:rPr lang="sk-SK" dirty="0" smtClean="0"/>
              <a:t> vysielača kamzík</a:t>
            </a:r>
            <a:endParaRPr lang="sk-SK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sk-SK" dirty="0" smtClean="0"/>
              <a:t>Úloha zistiť oblasť SR, ktorú je vidieť z reštaurácie  na TV veži Kamzík a oblasť, ktorú je vidieť z jej vrchola.</a:t>
            </a:r>
          </a:p>
          <a:p>
            <a:r>
              <a:rPr lang="sk-SK" dirty="0" smtClean="0"/>
              <a:t>Výška reštaurácie nad terénom 70 m – 503 m.n.m</a:t>
            </a:r>
          </a:p>
          <a:p>
            <a:r>
              <a:rPr lang="sk-SK" dirty="0" smtClean="0"/>
              <a:t>Výška vrcholu TV veže 194 m – 627 m.n.m</a:t>
            </a:r>
          </a:p>
          <a:p>
            <a:r>
              <a:rPr lang="sk-SK" dirty="0" smtClean="0"/>
              <a:t>Pri výpočte sa bralo do úvahy zakrivenie Zemského telesa.</a:t>
            </a:r>
          </a:p>
          <a:p>
            <a:r>
              <a:rPr lang="sk-SK" dirty="0" smtClean="0"/>
              <a:t>Rozloha viditeľného územia SR z reštaurácie je 436 km2.</a:t>
            </a:r>
          </a:p>
          <a:p>
            <a:r>
              <a:rPr lang="sk-SK" dirty="0"/>
              <a:t>Rozloha viditeľného územia </a:t>
            </a:r>
            <a:r>
              <a:rPr lang="sk-SK" dirty="0" smtClean="0"/>
              <a:t>SR z vrcholu je 466 km2.</a:t>
            </a:r>
            <a:endParaRPr lang="sk-SK" dirty="0"/>
          </a:p>
          <a:p>
            <a:endParaRPr lang="sk-SK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0504" y="260648"/>
            <a:ext cx="8712968" cy="647330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290673"/>
            <a:ext cx="8855968" cy="647330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/>
          </a:bodyPr>
          <a:lstStyle/>
          <a:p>
            <a:r>
              <a:rPr lang="sk-SK" dirty="0" smtClean="0"/>
              <a:t>Úloha priestorovo určiť časovú dostupnosť zo zadaného bodu v Bratislave.</a:t>
            </a:r>
          </a:p>
          <a:p>
            <a:r>
              <a:rPr lang="sk-SK" dirty="0" smtClean="0"/>
              <a:t>Pohyb peši</a:t>
            </a:r>
          </a:p>
          <a:p>
            <a:r>
              <a:rPr lang="sk-SK" dirty="0" smtClean="0"/>
              <a:t>Vstupný bod – budova GJH</a:t>
            </a:r>
          </a:p>
          <a:p>
            <a:r>
              <a:rPr lang="sk-SK" dirty="0"/>
              <a:t>Z</a:t>
            </a:r>
            <a:r>
              <a:rPr lang="sk-SK" dirty="0" smtClean="0"/>
              <a:t>a ideálnych podmienok rýchlosť chôdze odhadnutá na 4 km za hod. Model berie do úvahy sklon reliéfu a jeho smer a priebežne upravuje rýchlosť pohybu.</a:t>
            </a:r>
          </a:p>
          <a:p>
            <a:r>
              <a:rPr lang="sk-SK" dirty="0" smtClean="0"/>
              <a:t>Pohyb automobilom</a:t>
            </a:r>
          </a:p>
          <a:p>
            <a:r>
              <a:rPr lang="sk-SK" dirty="0" smtClean="0"/>
              <a:t>Pohyb je obmedzený na cestnú sieť. Je predpoklad pohybu maximálnou povolenou rýchlosťou </a:t>
            </a:r>
            <a:r>
              <a:rPr lang="en-US" dirty="0" smtClean="0"/>
              <a:t>(30,50,70,90,130 km </a:t>
            </a:r>
            <a:r>
              <a:rPr lang="en-US" dirty="0" err="1" smtClean="0"/>
              <a:t>za</a:t>
            </a:r>
            <a:r>
              <a:rPr lang="en-US" dirty="0" smtClean="0"/>
              <a:t> </a:t>
            </a:r>
            <a:r>
              <a:rPr lang="en-US" dirty="0" err="1" smtClean="0"/>
              <a:t>hod</a:t>
            </a:r>
            <a:r>
              <a:rPr lang="en-US" dirty="0" smtClean="0"/>
              <a:t>). </a:t>
            </a:r>
            <a:r>
              <a:rPr lang="en-US" dirty="0" err="1" smtClean="0"/>
              <a:t>Vplyv</a:t>
            </a:r>
            <a:r>
              <a:rPr lang="en-US" dirty="0" smtClean="0"/>
              <a:t> </a:t>
            </a:r>
            <a:r>
              <a:rPr lang="en-US" dirty="0" err="1" smtClean="0"/>
              <a:t>zdr</a:t>
            </a:r>
            <a:r>
              <a:rPr lang="sk-SK" dirty="0" smtClean="0"/>
              <a:t>žaní inými účastníkmi cestnej premávky a zastavení na semaforoch je zanedbaný.</a:t>
            </a:r>
            <a:endParaRPr lang="sk-SK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8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29603" y="908720"/>
            <a:ext cx="1481561" cy="986720"/>
          </a:xfrm>
          <a:prstGeom prst="rect">
            <a:avLst/>
          </a:prstGeom>
          <a:effectLst>
            <a:reflection stA="39000" endPos="0" dist="50800" dir="5400000" sy="-100000" algn="bl" rotWithShape="0"/>
          </a:effectLst>
        </p:spPr>
      </p:pic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Analýza časovej náročnosti pohybu po teréne a cestnej sieti</a:t>
            </a:r>
            <a:endParaRPr lang="sk-SK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4510" y="0"/>
            <a:ext cx="4854979" cy="68580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61" y="-15687"/>
            <a:ext cx="4854979" cy="685800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4451" y="-15687"/>
            <a:ext cx="4854979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6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k-SK" dirty="0" smtClean="0"/>
              <a:t>Predikcia </a:t>
            </a:r>
            <a:r>
              <a:rPr lang="sk-SK" dirty="0"/>
              <a:t>následkov priemyselnej havárie</a:t>
            </a:r>
            <a:endParaRPr lang="sk-SK" dirty="0"/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sk-SK" dirty="0" smtClean="0"/>
              <a:t>Úloha: modelovať šírenie flóru unikajúceho zo zásobného tanku v lokalite križovatky Košickej  a Prievozskej ulice.</a:t>
            </a:r>
            <a:endParaRPr lang="sk-SK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6296" y="686346"/>
            <a:ext cx="1265072" cy="948804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0"/>
            <a:ext cx="6392168" cy="5220429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9792" y="1645475"/>
            <a:ext cx="6201641" cy="522995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26102"/>
            <a:ext cx="4854091" cy="68580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9021" y="17430"/>
            <a:ext cx="4854979" cy="68580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8520" y="211219"/>
            <a:ext cx="4580601" cy="647042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0081" y="476672"/>
            <a:ext cx="1265072" cy="1080120"/>
          </a:xfrm>
          <a:prstGeom prst="rect">
            <a:avLst/>
          </a:prstGeom>
        </p:spPr>
      </p:pic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k-SK" dirty="0"/>
              <a:t>Predikcia potenciálneho prirodzeného rozšírenia rastlinného druhu na príklade - Pinus Mugo</a:t>
            </a:r>
            <a:endParaRPr lang="sk-SK" dirty="0"/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sk-SK" dirty="0" smtClean="0"/>
              <a:t>Úloha na základe fyzicko geografických parametrov krajiny a mapy reálneho výskytu kosodreviny vyhraničte oblasť jej potenciálneho výskytu.</a:t>
            </a:r>
          </a:p>
          <a:p>
            <a:r>
              <a:rPr lang="sk-SK" dirty="0" smtClean="0"/>
              <a:t>Na základe priestorového prekrytia vrstvy výskytu kosodreviny a vstupných parametrov sa vypočíta korelačná závislosť. Na základe tejto analýzy model odhadne pravdepodobosť prirodzeného výskytu.</a:t>
            </a:r>
          </a:p>
          <a:p>
            <a:r>
              <a:rPr lang="sk-SK" dirty="0" smtClean="0"/>
              <a:t>Vstupné parametre:</a:t>
            </a:r>
          </a:p>
          <a:p>
            <a:pPr lvl="1"/>
            <a:r>
              <a:rPr lang="sk-SK" dirty="0" smtClean="0"/>
              <a:t>Nadmorská výška</a:t>
            </a:r>
          </a:p>
          <a:p>
            <a:pPr lvl="1"/>
            <a:r>
              <a:rPr lang="sk-SK" dirty="0" smtClean="0"/>
              <a:t>Morfometrie georeliéfu</a:t>
            </a:r>
          </a:p>
          <a:p>
            <a:pPr lvl="1"/>
            <a:r>
              <a:rPr lang="sk-SK" dirty="0" smtClean="0"/>
              <a:t>Priemerná ročná teplota</a:t>
            </a:r>
          </a:p>
          <a:p>
            <a:pPr lvl="1"/>
            <a:r>
              <a:rPr lang="sk-SK" dirty="0" smtClean="0"/>
              <a:t>Priemerný ročný úhrn zrážok</a:t>
            </a:r>
          </a:p>
          <a:p>
            <a:pPr lvl="1"/>
            <a:r>
              <a:rPr lang="sk-SK" dirty="0" smtClean="0"/>
              <a:t>Klimatické oblasti</a:t>
            </a:r>
            <a:endParaRPr lang="sk-SK" dirty="0" smtClean="0"/>
          </a:p>
          <a:p>
            <a:pPr lvl="1"/>
            <a:r>
              <a:rPr lang="sk-SK" dirty="0" smtClean="0"/>
              <a:t>Pôdny typ</a:t>
            </a:r>
            <a:endParaRPr lang="sk-SK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50" y="296897"/>
            <a:ext cx="8545641" cy="6624736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0103" y="335876"/>
            <a:ext cx="8609346" cy="6473305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50" y="335876"/>
            <a:ext cx="8735060" cy="6473305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50" y="335876"/>
            <a:ext cx="8749203" cy="6473305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94" y="335876"/>
            <a:ext cx="8653885" cy="6473305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94" y="335876"/>
            <a:ext cx="8729114" cy="6473305"/>
          </a:xfrm>
          <a:prstGeom prst="rect">
            <a:avLst/>
          </a:prstGeom>
        </p:spPr>
      </p:pic>
      <p:pic>
        <p:nvPicPr>
          <p:cNvPr id="12" name="Obrázek 6" descr="vystupy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201246"/>
            <a:ext cx="8725153" cy="6455508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1106446" y="1016732"/>
            <a:ext cx="66880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k-SK" dirty="0"/>
              <a:t>Algoritmus GARP(Genetic algorithm for rule set </a:t>
            </a:r>
            <a:r>
              <a:rPr lang="sk-SK" dirty="0" smtClean="0"/>
              <a:t>production</a:t>
            </a:r>
            <a:r>
              <a:rPr lang="en-US" dirty="0" smtClean="0"/>
              <a:t>)</a:t>
            </a:r>
            <a:endParaRPr lang="sk-SK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8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4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50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6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82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3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98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9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Zaplavovanie územia</a:t>
            </a:r>
            <a:endParaRPr lang="sk-SK" dirty="0"/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sk-SK" dirty="0" smtClean="0"/>
              <a:t>Vymedzenie zaplavovaneného územia po vybudovaní hrádze</a:t>
            </a:r>
          </a:p>
          <a:p>
            <a:r>
              <a:rPr lang="sk-SK" dirty="0" smtClean="0"/>
              <a:t>Vstupmi su geometria hrádze a jej výška.</a:t>
            </a:r>
          </a:p>
          <a:p>
            <a:r>
              <a:rPr lang="sk-SK" dirty="0" smtClean="0"/>
              <a:t>Oblasť Hornej Vydrickej doliny BA – Železná studnička</a:t>
            </a:r>
          </a:p>
          <a:p>
            <a:r>
              <a:rPr lang="sk-SK" dirty="0" smtClean="0"/>
              <a:t>V animácií sa zvyšuje výška vodnej hladiny po 1 m do výšky hrádze 300 m.n.m</a:t>
            </a:r>
          </a:p>
          <a:p>
            <a:endParaRPr lang="sk-SK" dirty="0" smtClean="0"/>
          </a:p>
          <a:p>
            <a:r>
              <a:rPr lang="sk-SK" dirty="0" smtClean="0"/>
              <a:t>Objem vody zadržiavanej v jazere – 0,082 km3</a:t>
            </a:r>
          </a:p>
          <a:p>
            <a:r>
              <a:rPr lang="sk-SK" dirty="0" smtClean="0"/>
              <a:t>Plocha jazera – 2,63 km2</a:t>
            </a:r>
          </a:p>
          <a:p>
            <a:r>
              <a:rPr lang="sk-SK" dirty="0" smtClean="0"/>
              <a:t>Maximálna hĺbka jazera - 90 m</a:t>
            </a:r>
            <a:endParaRPr lang="sk-SK" dirty="0"/>
          </a:p>
        </p:txBody>
      </p:sp>
      <p:pic>
        <p:nvPicPr>
          <p:cNvPr id="4" name="lake_BA2.mpeg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259632" y="1268760"/>
            <a:ext cx="6400800" cy="47244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cmd type="call" cmd="stop">
                                      <p:cBhvr>
                                        <p:cTn id="15" dur="1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6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3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33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sz="quarter" idx="1"/>
          </p:nvPr>
        </p:nvSpPr>
        <p:spPr>
          <a:xfrm>
            <a:off x="457200" y="2357430"/>
            <a:ext cx="7467600" cy="785818"/>
          </a:xfrm>
        </p:spPr>
        <p:txBody>
          <a:bodyPr>
            <a:noAutofit/>
          </a:bodyPr>
          <a:lstStyle/>
          <a:p>
            <a:pPr algn="ctr">
              <a:buNone/>
            </a:pPr>
            <a:r>
              <a:rPr lang="sk-SK" sz="3200" b="1" dirty="0" smtClean="0"/>
              <a:t>Ak máte akékoľvek otázky teraz máte poslednú šancu na ich položenie </a:t>
            </a:r>
            <a:r>
              <a:rPr lang="en-US" sz="3200" b="1" dirty="0" smtClean="0">
                <a:sym typeface="Wingdings" pitchFamily="2" charset="2"/>
              </a:rPr>
              <a:t></a:t>
            </a:r>
            <a:endParaRPr lang="sk-SK" sz="3200" b="1" dirty="0" smtClean="0"/>
          </a:p>
        </p:txBody>
      </p:sp>
      <p:sp>
        <p:nvSpPr>
          <p:cNvPr id="4" name="TextovéPole 3"/>
          <p:cNvSpPr txBox="1"/>
          <p:nvPr/>
        </p:nvSpPr>
        <p:spPr>
          <a:xfrm>
            <a:off x="1643042" y="2857496"/>
            <a:ext cx="5078634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sk-SK" sz="3200" b="1" dirty="0" smtClean="0"/>
              <a:t>Ďakujem za pozornosť</a:t>
            </a:r>
            <a:r>
              <a:rPr lang="en-US" sz="3200" b="1" dirty="0" smtClean="0"/>
              <a:t>!</a:t>
            </a:r>
            <a:endParaRPr lang="sk-SK" sz="3200" b="1" dirty="0" smtClean="0"/>
          </a:p>
          <a:p>
            <a:pPr algn="ctr"/>
            <a:endParaRPr lang="sk-SK" sz="3200" b="1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3" grpId="1" build="p"/>
      <p:bldP spid="4" grpId="0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rkýř">
  <a:themeElements>
    <a:clrScheme name="Urbanistický">
      <a:dk1>
        <a:sysClr val="windowText" lastClr="000000"/>
      </a:dk1>
      <a:lt1>
        <a:sysClr val="window" lastClr="FFFFFF"/>
      </a:lt1>
      <a:dk2>
        <a:srgbClr val="424456"/>
      </a:dk2>
      <a:lt2>
        <a:srgbClr val="DEDEDE"/>
      </a:lt2>
      <a:accent1>
        <a:srgbClr val="53548A"/>
      </a:accent1>
      <a:accent2>
        <a:srgbClr val="438086"/>
      </a:accent2>
      <a:accent3>
        <a:srgbClr val="A04DA3"/>
      </a:accent3>
      <a:accent4>
        <a:srgbClr val="C4652D"/>
      </a:accent4>
      <a:accent5>
        <a:srgbClr val="8B5D3D"/>
      </a:accent5>
      <a:accent6>
        <a:srgbClr val="5C92B5"/>
      </a:accent6>
      <a:hlink>
        <a:srgbClr val="67AFBD"/>
      </a:hlink>
      <a:folHlink>
        <a:srgbClr val="C2A874"/>
      </a:folHlink>
    </a:clrScheme>
    <a:fontScheme name="Arkýř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Arkýř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432</TotalTime>
  <Words>852</Words>
  <Application>Microsoft Office PowerPoint</Application>
  <PresentationFormat>On-screen Show (4:3)</PresentationFormat>
  <Paragraphs>119</Paragraphs>
  <Slides>15</Slides>
  <Notes>0</Notes>
  <HiddenSlides>0</HiddenSlides>
  <MMClips>1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Arkýř</vt:lpstr>
      <vt:lpstr>PowerPoint Presentation</vt:lpstr>
      <vt:lpstr>PowerPoint Presentation</vt:lpstr>
      <vt:lpstr>Geografické informačné systémy – GIS I</vt:lpstr>
      <vt:lpstr>Geografické informačné systémy GIS II</vt:lpstr>
      <vt:lpstr>Geografické informačné systémy GIS III</vt:lpstr>
      <vt:lpstr>Geografické údaje I</vt:lpstr>
      <vt:lpstr>Geografické údaje II</vt:lpstr>
      <vt:lpstr>Analytické nástroje GIS I</vt:lpstr>
      <vt:lpstr>A teraz niekoľko praktických ukážok </vt:lpstr>
      <vt:lpstr>Analýza viditeľnosti z tv vysielača kamzík</vt:lpstr>
      <vt:lpstr>Analýza časovej náročnosti pohybu po teréne a cestnej sieti</vt:lpstr>
      <vt:lpstr>Predikcia následkov priemyselnej havárie</vt:lpstr>
      <vt:lpstr>Predikcia potenciálneho prirodzeného rozšírenia rastlinného druhu na príklade - Pinus Mugo</vt:lpstr>
      <vt:lpstr>Zaplavovanie územia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Snímek 1</dc:title>
  <dc:creator>Martin</dc:creator>
  <cp:lastModifiedBy>Martin Iring</cp:lastModifiedBy>
  <cp:revision>38</cp:revision>
  <dcterms:created xsi:type="dcterms:W3CDTF">2007-02-14T19:29:36Z</dcterms:created>
  <dcterms:modified xsi:type="dcterms:W3CDTF">2011-02-15T13:09:28Z</dcterms:modified>
</cp:coreProperties>
</file>