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9" r:id="rId1"/>
  </p:sldMasterIdLst>
  <p:notesMasterIdLst>
    <p:notesMasterId r:id="rId55"/>
  </p:notesMasterIdLst>
  <p:handoutMasterIdLst>
    <p:handoutMasterId r:id="rId56"/>
  </p:handoutMasterIdLst>
  <p:sldIdLst>
    <p:sldId id="401" r:id="rId2"/>
    <p:sldId id="313" r:id="rId3"/>
    <p:sldId id="457" r:id="rId4"/>
    <p:sldId id="458" r:id="rId5"/>
    <p:sldId id="459" r:id="rId6"/>
    <p:sldId id="460" r:id="rId7"/>
    <p:sldId id="461" r:id="rId8"/>
    <p:sldId id="417" r:id="rId9"/>
    <p:sldId id="463" r:id="rId10"/>
    <p:sldId id="464" r:id="rId11"/>
    <p:sldId id="465" r:id="rId12"/>
    <p:sldId id="414" r:id="rId13"/>
    <p:sldId id="466" r:id="rId14"/>
    <p:sldId id="415" r:id="rId15"/>
    <p:sldId id="416" r:id="rId16"/>
    <p:sldId id="418" r:id="rId17"/>
    <p:sldId id="419" r:id="rId18"/>
    <p:sldId id="420" r:id="rId19"/>
    <p:sldId id="421" r:id="rId20"/>
    <p:sldId id="422" r:id="rId21"/>
    <p:sldId id="424" r:id="rId22"/>
    <p:sldId id="423" r:id="rId23"/>
    <p:sldId id="425" r:id="rId24"/>
    <p:sldId id="426" r:id="rId25"/>
    <p:sldId id="427" r:id="rId26"/>
    <p:sldId id="430" r:id="rId27"/>
    <p:sldId id="431" r:id="rId28"/>
    <p:sldId id="432" r:id="rId29"/>
    <p:sldId id="433" r:id="rId30"/>
    <p:sldId id="434" r:id="rId31"/>
    <p:sldId id="435" r:id="rId32"/>
    <p:sldId id="436" r:id="rId33"/>
    <p:sldId id="447" r:id="rId34"/>
    <p:sldId id="437" r:id="rId35"/>
    <p:sldId id="438" r:id="rId36"/>
    <p:sldId id="439" r:id="rId37"/>
    <p:sldId id="448" r:id="rId38"/>
    <p:sldId id="449" r:id="rId39"/>
    <p:sldId id="442" r:id="rId40"/>
    <p:sldId id="443" r:id="rId41"/>
    <p:sldId id="450" r:id="rId42"/>
    <p:sldId id="445" r:id="rId43"/>
    <p:sldId id="429" r:id="rId44"/>
    <p:sldId id="467" r:id="rId45"/>
    <p:sldId id="468" r:id="rId46"/>
    <p:sldId id="299" r:id="rId47"/>
    <p:sldId id="282" r:id="rId48"/>
    <p:sldId id="412" r:id="rId49"/>
    <p:sldId id="428" r:id="rId50"/>
    <p:sldId id="329" r:id="rId51"/>
    <p:sldId id="451" r:id="rId52"/>
    <p:sldId id="452" r:id="rId53"/>
    <p:sldId id="454" r:id="rId54"/>
  </p:sldIdLst>
  <p:sldSz cx="9144000" cy="6858000" type="screen4x3"/>
  <p:notesSz cx="6797675" cy="9926638"/>
  <p:embeddedFontLst>
    <p:embeddedFont>
      <p:font typeface="Times" pitchFamily="18" charset="0"/>
      <p:regular r:id="rId57"/>
      <p:bold r:id="rId58"/>
      <p:italic r:id="rId59"/>
      <p:boldItalic r:id="rId60"/>
    </p:embeddedFont>
  </p:embeddedFontLst>
  <p:defaultTextStyle>
    <a:defPPr>
      <a:defRPr lang="en-US"/>
    </a:defPPr>
    <a:lvl1pPr algn="just" rtl="0" eaLnBrk="0" fontAlgn="base" hangingPunct="0">
      <a:spcBef>
        <a:spcPct val="0"/>
      </a:spcBef>
      <a:spcAft>
        <a:spcPct val="0"/>
      </a:spcAft>
      <a:defRPr kern="1200">
        <a:solidFill>
          <a:srgbClr val="000099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1pPr>
    <a:lvl2pPr marL="457200" algn="just" rtl="0" eaLnBrk="0" fontAlgn="base" hangingPunct="0">
      <a:spcBef>
        <a:spcPct val="0"/>
      </a:spcBef>
      <a:spcAft>
        <a:spcPct val="0"/>
      </a:spcAft>
      <a:defRPr kern="1200">
        <a:solidFill>
          <a:srgbClr val="000099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2pPr>
    <a:lvl3pPr marL="914400" algn="just" rtl="0" eaLnBrk="0" fontAlgn="base" hangingPunct="0">
      <a:spcBef>
        <a:spcPct val="0"/>
      </a:spcBef>
      <a:spcAft>
        <a:spcPct val="0"/>
      </a:spcAft>
      <a:defRPr kern="1200">
        <a:solidFill>
          <a:srgbClr val="000099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3pPr>
    <a:lvl4pPr marL="1371600" algn="just" rtl="0" eaLnBrk="0" fontAlgn="base" hangingPunct="0">
      <a:spcBef>
        <a:spcPct val="0"/>
      </a:spcBef>
      <a:spcAft>
        <a:spcPct val="0"/>
      </a:spcAft>
      <a:defRPr kern="1200">
        <a:solidFill>
          <a:srgbClr val="000099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4pPr>
    <a:lvl5pPr marL="1828800" algn="just" rtl="0" eaLnBrk="0" fontAlgn="base" hangingPunct="0">
      <a:spcBef>
        <a:spcPct val="0"/>
      </a:spcBef>
      <a:spcAft>
        <a:spcPct val="0"/>
      </a:spcAft>
      <a:defRPr kern="1200">
        <a:solidFill>
          <a:srgbClr val="000099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rgbClr val="000099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rgbClr val="000099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rgbClr val="000099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rgbClr val="000099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87008E"/>
    <a:srgbClr val="5A038B"/>
    <a:srgbClr val="0000CC"/>
    <a:srgbClr val="009900"/>
    <a:srgbClr val="FFFF00"/>
    <a:srgbClr val="C7BE0F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41" autoAdjust="0"/>
  </p:normalViewPr>
  <p:slideViewPr>
    <p:cSldViewPr snapToGrid="0">
      <p:cViewPr varScale="1">
        <p:scale>
          <a:sx n="70" d="100"/>
          <a:sy n="70" d="100"/>
        </p:scale>
        <p:origin x="-504" y="-108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2"/>
    </p:cViewPr>
  </p:sorterViewPr>
  <p:notesViewPr>
    <p:cSldViewPr snapToGrid="0">
      <p:cViewPr varScale="1">
        <p:scale>
          <a:sx n="61" d="100"/>
          <a:sy n="61" d="100"/>
        </p:scale>
        <p:origin x="-1584" y="-60"/>
      </p:cViewPr>
      <p:guideLst>
        <p:guide orient="horz" pos="3126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1.fntdata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3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smtClean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smtClean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fld id="{72EC3B8C-6388-4968-B184-846DA05A3C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smtClean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smtClean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fld id="{C03F697E-DBFE-4919-A8C6-342220A575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3582A5-1D8D-428D-BE27-E1329B901D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37F4D8-7688-41D7-9EC3-21531D4461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CD4BD1-B334-4DAC-AD2A-AA03005E53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381000" y="18288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0" y="18288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634EE-0A99-4D7D-8434-4BE91887A6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75CC0-D195-4CA1-9D04-54021CCFF8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C844B-E9E4-4AE1-A82B-FBA2BA7375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38585-CECA-4A8F-986C-B2C326A9A1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168FEA-CE3D-42EE-B729-9B6EAD714F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 smtClean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2612B-E5C0-42DD-B046-B8033AA6EE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31E222-98F0-4C89-9F4A-21F56D2EBB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334000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381000" y="609600"/>
            <a:ext cx="6019800" cy="5334000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B1B6A-CEF7-4F5B-B7C9-10CCD93580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6629400" cy="685800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sz="half" idx="1"/>
          </p:nvPr>
        </p:nvSpPr>
        <p:spPr>
          <a:xfrm>
            <a:off x="381000" y="1828800"/>
            <a:ext cx="4038600" cy="4114800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0" y="1828800"/>
            <a:ext cx="4038600" cy="4114800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B0202-F68D-4FCC-A29A-718E6558C4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Nadpis a štyri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sz="quarter"/>
          </p:nvPr>
        </p:nvSpPr>
        <p:spPr>
          <a:xfrm>
            <a:off x="1828800" y="609600"/>
            <a:ext cx="6629400" cy="685800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381000" y="1828800"/>
            <a:ext cx="4038600" cy="1981200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2"/>
          </p:nvPr>
        </p:nvSpPr>
        <p:spPr>
          <a:xfrm>
            <a:off x="4572000" y="1828800"/>
            <a:ext cx="4038600" cy="1981200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3"/>
          </p:nvPr>
        </p:nvSpPr>
        <p:spPr>
          <a:xfrm>
            <a:off x="381000" y="3962400"/>
            <a:ext cx="4038600" cy="1981200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572000" y="3962400"/>
            <a:ext cx="4038600" cy="1981200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9901F4-AF2F-4ECD-B485-E82CA86366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CFEDA"/>
            </a:gs>
            <a:gs pos="100000">
              <a:srgbClr val="92D5F6"/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28800" y="609600"/>
            <a:ext cx="6629400" cy="685800"/>
          </a:xfrm>
          <a:prstGeom prst="rect">
            <a:avLst/>
          </a:prstGeom>
          <a:solidFill>
            <a:srgbClr val="000080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8288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1000" y="6248400"/>
            <a:ext cx="640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fld id="{2DA6B92F-4536-4548-ACF4-FF0DC4150C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0486" name="Picture 6" descr="logo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81000" y="457200"/>
            <a:ext cx="995363" cy="995363"/>
          </a:xfrm>
          <a:prstGeom prst="rect">
            <a:avLst/>
          </a:prstGeom>
          <a:noFill/>
          <a:effectLst>
            <a:outerShdw dist="89803" dir="2700000" algn="ctr" rotWithShape="0">
              <a:srgbClr val="808080"/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FF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FF66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FF66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FF66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FF66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rgbClr val="FFFF66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rgbClr val="FFFF66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rgbClr val="FFFF66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rgbClr val="FFFF66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SzPct val="20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SzPct val="200000"/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SzPct val="200000"/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SzPct val="200000"/>
        <a:buChar char="•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SzPct val="200000"/>
        <a:buChar char="•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00CC"/>
        </a:buClr>
        <a:buSzPct val="200000"/>
        <a:buChar char="•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00CC"/>
        </a:buClr>
        <a:buSzPct val="200000"/>
        <a:buChar char="•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00CC"/>
        </a:buClr>
        <a:buSzPct val="200000"/>
        <a:buChar char="•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00CC"/>
        </a:buClr>
        <a:buSzPct val="200000"/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3.bin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jpe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emf"/><Relationship Id="rId11" Type="http://schemas.openxmlformats.org/officeDocument/2006/relationships/image" Target="../media/image16.pn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hyperlink" Target="file:///C:\Briefcase\presentations\quantum%20logic%20gate\qlg-4b.exe" TargetMode="External"/><Relationship Id="rId9" Type="http://schemas.openxmlformats.org/officeDocument/2006/relationships/image" Target="../media/image14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Mysli inak!</a:t>
            </a:r>
          </a:p>
        </p:txBody>
      </p:sp>
      <p:pic>
        <p:nvPicPr>
          <p:cNvPr id="16387" name="Picture 6" descr="pic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93813" y="1711325"/>
            <a:ext cx="7137400" cy="4114800"/>
          </a:xfrm>
          <a:noFill/>
          <a:ln>
            <a:solidFill>
              <a:schemeClr val="tx1"/>
            </a:solidFill>
          </a:ln>
        </p:spPr>
      </p:pic>
      <p:sp>
        <p:nvSpPr>
          <p:cNvPr id="16388" name="Text Box 8"/>
          <p:cNvSpPr txBox="1">
            <a:spLocks noChangeArrowheads="1"/>
          </p:cNvSpPr>
          <p:nvPr/>
        </p:nvSpPr>
        <p:spPr bwMode="auto">
          <a:xfrm>
            <a:off x="1878737" y="6265863"/>
            <a:ext cx="600247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 err="1">
                <a:solidFill>
                  <a:schemeClr val="tx1"/>
                </a:solidFill>
                <a:effectLst/>
                <a:latin typeface="Arial" charset="0"/>
              </a:rPr>
              <a:t>Absolventsk</a:t>
            </a:r>
            <a:r>
              <a:rPr lang="sk-SK" b="1" dirty="0">
                <a:solidFill>
                  <a:schemeClr val="tx1"/>
                </a:solidFill>
                <a:effectLst/>
                <a:latin typeface="Arial" charset="0"/>
              </a:rPr>
              <a:t>é prednášky, GJH, Bratislava, </a:t>
            </a:r>
            <a:r>
              <a:rPr lang="en-US" b="1" smtClean="0">
                <a:solidFill>
                  <a:schemeClr val="tx1"/>
                </a:solidFill>
                <a:effectLst/>
                <a:latin typeface="Arial" charset="0"/>
              </a:rPr>
              <a:t>20</a:t>
            </a:r>
            <a:r>
              <a:rPr lang="sk-SK" b="1" smtClean="0">
                <a:solidFill>
                  <a:schemeClr val="tx1"/>
                </a:solidFill>
                <a:effectLst/>
                <a:latin typeface="Arial" charset="0"/>
              </a:rPr>
              <a:t>. </a:t>
            </a:r>
            <a:r>
              <a:rPr lang="sk-SK" b="1" dirty="0">
                <a:solidFill>
                  <a:schemeClr val="tx1"/>
                </a:solidFill>
                <a:effectLst/>
                <a:latin typeface="Arial" charset="0"/>
              </a:rPr>
              <a:t>5. 2009</a:t>
            </a:r>
            <a:endParaRPr lang="en-US" b="1" dirty="0"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Základné pojmy </a:t>
            </a:r>
            <a:r>
              <a:rPr lang="sk-SK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(Pravidlá hry)</a:t>
            </a:r>
            <a:endParaRPr lang="en-US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26" name="Equation" r:id="rId3" imgW="114120" imgH="215640" progId="Equation.3">
              <p:embed/>
            </p:oleObj>
          </a:graphicData>
        </a:graphic>
      </p:graphicFrame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4556125" y="3165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endParaRPr lang="en-GB" sz="2400">
              <a:solidFill>
                <a:schemeClr val="tx1"/>
              </a:solidFill>
              <a:effectLst/>
            </a:endParaRPr>
          </a:p>
        </p:txBody>
      </p:sp>
      <p:sp>
        <p:nvSpPr>
          <p:cNvPr id="1029" name="Text Box 7"/>
          <p:cNvSpPr txBox="1">
            <a:spLocks noChangeArrowheads="1"/>
          </p:cNvSpPr>
          <p:nvPr/>
        </p:nvSpPr>
        <p:spPr bwMode="auto">
          <a:xfrm>
            <a:off x="609600" y="1752600"/>
            <a:ext cx="7848600" cy="518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en-US" sz="2400">
                <a:solidFill>
                  <a:schemeClr val="accent2"/>
                </a:solidFill>
                <a:effectLst/>
              </a:rPr>
              <a:t> </a:t>
            </a:r>
            <a:r>
              <a:rPr lang="sk-SK" sz="2400">
                <a:solidFill>
                  <a:schemeClr val="tx1"/>
                </a:solidFill>
                <a:effectLst/>
              </a:rPr>
              <a:t>Systém</a:t>
            </a:r>
            <a:endParaRPr lang="en-US" sz="2400">
              <a:solidFill>
                <a:schemeClr val="tx1"/>
              </a:solidFill>
              <a:effectLst/>
            </a:endParaRPr>
          </a:p>
          <a:p>
            <a:pPr lvl="1"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en-US" sz="2400">
                <a:solidFill>
                  <a:schemeClr val="tx1"/>
                </a:solidFill>
                <a:effectLst/>
              </a:rPr>
              <a:t> </a:t>
            </a:r>
            <a:r>
              <a:rPr lang="sk-SK" sz="2200">
                <a:solidFill>
                  <a:schemeClr val="tx1"/>
                </a:solidFill>
                <a:effectLst/>
              </a:rPr>
              <a:t>Hardware, na ktorom pracujeme</a:t>
            </a: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tx1"/>
                </a:solidFill>
                <a:effectLst/>
              </a:rPr>
              <a:t> Stav systému </a:t>
            </a:r>
          </a:p>
          <a:p>
            <a:pPr lvl="1"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tx1"/>
                </a:solidFill>
                <a:effectLst/>
              </a:rPr>
              <a:t> </a:t>
            </a:r>
            <a:r>
              <a:rPr lang="sk-SK" sz="2200">
                <a:solidFill>
                  <a:schemeClr val="tx1"/>
                </a:solidFill>
                <a:effectLst/>
              </a:rPr>
              <a:t>Vlastnosť hardwaru popísaná </a:t>
            </a:r>
            <a:r>
              <a:rPr lang="sk-SK" sz="2200" b="1">
                <a:solidFill>
                  <a:schemeClr val="tx1"/>
                </a:solidFill>
                <a:effectLst/>
              </a:rPr>
              <a:t>očakávanými výsledkami meraní</a:t>
            </a: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tx1"/>
                </a:solidFill>
                <a:effectLst/>
              </a:rPr>
              <a:t> Operácia</a:t>
            </a:r>
          </a:p>
          <a:p>
            <a:pPr lvl="1"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tx1"/>
                </a:solidFill>
                <a:effectLst/>
              </a:rPr>
              <a:t> </a:t>
            </a:r>
            <a:r>
              <a:rPr lang="sk-SK" sz="2200">
                <a:solidFill>
                  <a:schemeClr val="tx1"/>
                </a:solidFill>
                <a:effectLst/>
              </a:rPr>
              <a:t>Zmena stavu systému </a:t>
            </a:r>
            <a:r>
              <a:rPr lang="sk-SK" sz="2200" b="1">
                <a:solidFill>
                  <a:schemeClr val="tx1"/>
                </a:solidFill>
                <a:effectLst/>
              </a:rPr>
              <a:t>bez jeho merania</a:t>
            </a: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tx1"/>
                </a:solidFill>
                <a:effectLst/>
              </a:rPr>
              <a:t> Meranie</a:t>
            </a:r>
          </a:p>
          <a:p>
            <a:pPr lvl="1"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tx1"/>
                </a:solidFill>
                <a:effectLst/>
              </a:rPr>
              <a:t> (Neúplné) </a:t>
            </a:r>
            <a:r>
              <a:rPr lang="sk-SK" sz="2200">
                <a:solidFill>
                  <a:schemeClr val="tx1"/>
                </a:solidFill>
                <a:effectLst/>
              </a:rPr>
              <a:t>Zistenie stavu systému</a:t>
            </a:r>
            <a:endParaRPr lang="en-GB" sz="2200">
              <a:solidFill>
                <a:schemeClr val="tx1"/>
              </a:solidFill>
              <a:effectLst/>
            </a:endParaRP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</a:pPr>
            <a:endParaRPr lang="en-US" sz="220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Qubit</a:t>
            </a:r>
            <a:endParaRPr lang="en-US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050" name="Equation" r:id="rId3" imgW="114120" imgH="215640" progId="Equation.3">
              <p:embed/>
            </p:oleObj>
          </a:graphicData>
        </a:graphic>
      </p:graphicFrame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4556125" y="3165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endParaRPr lang="en-GB" sz="2400">
              <a:solidFill>
                <a:schemeClr val="tx1"/>
              </a:solidFill>
              <a:effectLst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609600" y="1752600"/>
            <a:ext cx="7848600" cy="420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en-US" sz="2400">
                <a:solidFill>
                  <a:schemeClr val="accent2"/>
                </a:solidFill>
                <a:effectLst/>
              </a:rPr>
              <a:t> </a:t>
            </a:r>
            <a:r>
              <a:rPr lang="sk-SK" sz="2400">
                <a:solidFill>
                  <a:schemeClr val="tx1"/>
                </a:solidFill>
                <a:effectLst/>
              </a:rPr>
              <a:t>Najjednoduchší kvantový systém – </a:t>
            </a:r>
            <a:r>
              <a:rPr lang="sk-SK" sz="2400" b="1">
                <a:solidFill>
                  <a:schemeClr val="tx1"/>
                </a:solidFill>
                <a:effectLst/>
              </a:rPr>
              <a:t>qubit</a:t>
            </a: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tx1"/>
                </a:solidFill>
                <a:effectLst/>
              </a:rPr>
              <a:t> Dvojhladinový systém ekvivalentný klasickému </a:t>
            </a:r>
            <a:r>
              <a:rPr lang="sk-SK" sz="2400" b="1">
                <a:solidFill>
                  <a:schemeClr val="tx1"/>
                </a:solidFill>
                <a:effectLst/>
              </a:rPr>
              <a:t>bitu</a:t>
            </a:r>
            <a:endParaRPr lang="sk-SK" sz="2400">
              <a:solidFill>
                <a:schemeClr val="tx1"/>
              </a:solidFill>
              <a:effectLst/>
            </a:endParaRP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tx1"/>
                </a:solidFill>
                <a:effectLst/>
              </a:rPr>
              <a:t> V realite buď jedna vlastnosť komplikovaného systému</a:t>
            </a:r>
          </a:p>
          <a:p>
            <a:pPr lvl="1"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tx1"/>
                </a:solidFill>
                <a:effectLst/>
              </a:rPr>
              <a:t> Spin elektrónu</a:t>
            </a:r>
          </a:p>
          <a:p>
            <a:pPr lvl="1"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tx1"/>
                </a:solidFill>
                <a:effectLst/>
              </a:rPr>
              <a:t> Polarizácia fotónu</a:t>
            </a: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200">
                <a:solidFill>
                  <a:schemeClr val="tx1"/>
                </a:solidFill>
                <a:effectLst/>
              </a:rPr>
              <a:t> </a:t>
            </a:r>
            <a:r>
              <a:rPr lang="sk-SK" sz="2400">
                <a:solidFill>
                  <a:schemeClr val="tx1"/>
                </a:solidFill>
                <a:effectLst/>
              </a:rPr>
              <a:t>... alebo obmedzenie sa na dve možné hladiny</a:t>
            </a:r>
            <a:r>
              <a:rPr lang="sk-SK" sz="2200">
                <a:solidFill>
                  <a:schemeClr val="tx1"/>
                </a:solidFill>
                <a:effectLst/>
              </a:rPr>
              <a:t> </a:t>
            </a:r>
          </a:p>
          <a:p>
            <a:pPr lvl="1"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200">
                <a:solidFill>
                  <a:schemeClr val="tx1"/>
                </a:solidFill>
                <a:effectLst/>
              </a:rPr>
              <a:t> Stav jadra atómu</a:t>
            </a:r>
          </a:p>
          <a:p>
            <a:pPr lvl="1"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200">
                <a:solidFill>
                  <a:schemeClr val="tx1"/>
                </a:solidFill>
                <a:effectLst/>
              </a:rPr>
              <a:t> Stav elmag. poľa v dutine</a:t>
            </a:r>
            <a:endParaRPr lang="en-US" sz="220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Stav </a:t>
            </a:r>
            <a:r>
              <a:rPr lang="sk-SK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Qubit</a:t>
            </a:r>
            <a:r>
              <a:rPr lang="en-US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</a:t>
            </a: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3074" name="Equation" r:id="rId3" imgW="114120" imgH="215640" progId="Equation.3">
              <p:embed/>
            </p:oleObj>
          </a:graphicData>
        </a:graphic>
      </p:graphicFrame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556125" y="3165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endParaRPr lang="en-GB" sz="2400">
              <a:solidFill>
                <a:schemeClr val="tx1"/>
              </a:solidFill>
              <a:effectLst/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609600" y="1752600"/>
            <a:ext cx="7978775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en-US" sz="2400">
                <a:solidFill>
                  <a:schemeClr val="accent2"/>
                </a:solidFill>
                <a:effectLst/>
              </a:rPr>
              <a:t> </a:t>
            </a:r>
            <a:r>
              <a:rPr lang="en-US" sz="2400">
                <a:solidFill>
                  <a:schemeClr val="tx1"/>
                </a:solidFill>
                <a:effectLst/>
              </a:rPr>
              <a:t>Rovnako ako </a:t>
            </a:r>
            <a:r>
              <a:rPr lang="en-US" sz="2400" b="1">
                <a:solidFill>
                  <a:schemeClr val="tx1"/>
                </a:solidFill>
                <a:effectLst/>
              </a:rPr>
              <a:t>bit</a:t>
            </a:r>
            <a:r>
              <a:rPr lang="en-US" sz="2400">
                <a:solidFill>
                  <a:schemeClr val="tx1"/>
                </a:solidFill>
                <a:effectLst/>
              </a:rPr>
              <a:t>, </a:t>
            </a:r>
            <a:r>
              <a:rPr lang="en-US" sz="2400" b="1">
                <a:solidFill>
                  <a:schemeClr val="tx1"/>
                </a:solidFill>
                <a:effectLst/>
              </a:rPr>
              <a:t>qubit</a:t>
            </a:r>
            <a:r>
              <a:rPr lang="en-US" sz="2400">
                <a:solidFill>
                  <a:schemeClr val="tx1"/>
                </a:solidFill>
                <a:effectLst/>
              </a:rPr>
              <a:t> m</a:t>
            </a:r>
            <a:r>
              <a:rPr lang="sk-SK" sz="2400">
                <a:solidFill>
                  <a:schemeClr val="tx1"/>
                </a:solidFill>
                <a:effectLst/>
              </a:rPr>
              <a:t>ôže nadobúdať len dva stavy – </a:t>
            </a:r>
            <a:r>
              <a:rPr lang="sk-SK" sz="2400" b="1">
                <a:solidFill>
                  <a:schemeClr val="tx1"/>
                </a:solidFill>
                <a:effectLst/>
              </a:rPr>
              <a:t>0 </a:t>
            </a:r>
            <a:r>
              <a:rPr lang="sk-SK" sz="2400">
                <a:solidFill>
                  <a:schemeClr val="tx1"/>
                </a:solidFill>
                <a:effectLst/>
              </a:rPr>
              <a:t>a</a:t>
            </a:r>
            <a:r>
              <a:rPr lang="sk-SK" sz="2400" b="1">
                <a:solidFill>
                  <a:schemeClr val="tx1"/>
                </a:solidFill>
                <a:effectLst/>
              </a:rPr>
              <a:t> 1</a:t>
            </a: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tx1"/>
                </a:solidFill>
                <a:effectLst/>
              </a:rPr>
              <a:t> Kvantová mechanika požaduje, aby boli povolené </a:t>
            </a:r>
            <a:r>
              <a:rPr lang="sk-SK" sz="2400" b="1">
                <a:solidFill>
                  <a:schemeClr val="tx1"/>
                </a:solidFill>
                <a:effectLst/>
              </a:rPr>
              <a:t>všetky lineárne kombinácie </a:t>
            </a:r>
            <a:r>
              <a:rPr lang="sk-SK" sz="2400">
                <a:solidFill>
                  <a:schemeClr val="tx1"/>
                </a:solidFill>
                <a:effectLst/>
              </a:rPr>
              <a:t>povolených stavov</a:t>
            </a:r>
            <a:endParaRPr lang="en-US" sz="2200">
              <a:solidFill>
                <a:schemeClr val="tx1"/>
              </a:solidFill>
              <a:effectLst/>
            </a:endParaRPr>
          </a:p>
        </p:txBody>
      </p:sp>
      <p:pic>
        <p:nvPicPr>
          <p:cNvPr id="3078" name="Picture 6" descr="gula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10188" y="3128963"/>
            <a:ext cx="3108325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620713" y="3302000"/>
            <a:ext cx="3575050" cy="283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en-US" sz="2400">
                <a:solidFill>
                  <a:schemeClr val="accent2"/>
                </a:solidFill>
                <a:effectLst/>
              </a:rPr>
              <a:t> </a:t>
            </a:r>
            <a:r>
              <a:rPr lang="sk-SK" sz="2400">
                <a:solidFill>
                  <a:schemeClr val="tx1"/>
                </a:solidFill>
                <a:effectLst/>
              </a:rPr>
              <a:t>Toto pravidlo sa nazýva </a:t>
            </a: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</a:pPr>
            <a:r>
              <a:rPr lang="sk-SK" sz="2400" b="1">
                <a:solidFill>
                  <a:schemeClr val="tx1"/>
                </a:solidFill>
                <a:effectLst/>
              </a:rPr>
              <a:t>Princíp superpozície</a:t>
            </a: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 b="1">
                <a:solidFill>
                  <a:schemeClr val="tx1"/>
                </a:solidFill>
                <a:effectLst/>
              </a:rPr>
              <a:t> </a:t>
            </a:r>
            <a:r>
              <a:rPr lang="sk-SK" sz="2400">
                <a:solidFill>
                  <a:schemeClr val="tx1"/>
                </a:solidFill>
                <a:effectLst/>
              </a:rPr>
              <a:t>Povolené stavy tvoria povrch gule </a:t>
            </a: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tx1"/>
                </a:solidFill>
                <a:effectLst/>
              </a:rPr>
              <a:t> Dva reálne parametre – sférické súradnice</a:t>
            </a: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5799138" y="6194425"/>
            <a:ext cx="3575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>
                <a:srgbClr val="FF0000"/>
              </a:buClr>
            </a:pPr>
            <a:r>
              <a:rPr lang="sk-SK" sz="2400" b="1">
                <a:solidFill>
                  <a:schemeClr val="accent2"/>
                </a:solidFill>
                <a:effectLst/>
              </a:rPr>
              <a:t>Blochova schéra</a:t>
            </a:r>
            <a:endParaRPr lang="en-US" sz="220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Operácia</a:t>
            </a:r>
            <a:endParaRPr lang="en-US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4098" name="Equation" r:id="rId3" imgW="114120" imgH="215640" progId="Equation.3">
              <p:embed/>
            </p:oleObj>
          </a:graphicData>
        </a:graphic>
      </p:graphicFrame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4556125" y="3165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endParaRPr lang="en-GB" sz="2400">
              <a:solidFill>
                <a:schemeClr val="tx1"/>
              </a:solidFill>
              <a:effectLst/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609600" y="1752600"/>
            <a:ext cx="797877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en-US" sz="2400">
                <a:solidFill>
                  <a:schemeClr val="accent2"/>
                </a:solidFill>
                <a:effectLst/>
              </a:rPr>
              <a:t> </a:t>
            </a:r>
            <a:r>
              <a:rPr lang="sk-SK" sz="2400">
                <a:solidFill>
                  <a:schemeClr val="tx1"/>
                </a:solidFill>
                <a:effectLst/>
              </a:rPr>
              <a:t>Operácia je zmena stavu systému</a:t>
            </a: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tx1"/>
                </a:solidFill>
                <a:effectLst/>
              </a:rPr>
              <a:t> Musí byť definovaná nezávisle na konkrétnom stave systému</a:t>
            </a: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tx1"/>
                </a:solidFill>
                <a:effectLst/>
              </a:rPr>
              <a:t> Pre klasický bit je možné len preklopenie alebo ponechanie stavu</a:t>
            </a:r>
            <a:endParaRPr lang="en-US" sz="2200">
              <a:solidFill>
                <a:schemeClr val="tx1"/>
              </a:solidFill>
              <a:effectLst/>
            </a:endParaRPr>
          </a:p>
        </p:txBody>
      </p:sp>
      <p:pic>
        <p:nvPicPr>
          <p:cNvPr id="4102" name="Picture 6" descr="gula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45100" y="3362325"/>
            <a:ext cx="3108325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695325" y="3657600"/>
            <a:ext cx="357505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en-US" sz="2400">
                <a:solidFill>
                  <a:schemeClr val="accent2"/>
                </a:solidFill>
                <a:effectLst/>
              </a:rPr>
              <a:t> </a:t>
            </a:r>
            <a:r>
              <a:rPr lang="sk-SK" sz="2400">
                <a:solidFill>
                  <a:schemeClr val="tx1"/>
                </a:solidFill>
                <a:effectLst/>
              </a:rPr>
              <a:t>V kvantovom prípade je to </a:t>
            </a:r>
            <a:r>
              <a:rPr lang="sk-SK" sz="2400" b="1">
                <a:solidFill>
                  <a:schemeClr val="tx1"/>
                </a:solidFill>
                <a:effectLst/>
              </a:rPr>
              <a:t>ľubovoľné otočenie </a:t>
            </a:r>
            <a:r>
              <a:rPr lang="sk-SK" sz="2400">
                <a:solidFill>
                  <a:schemeClr val="tx1"/>
                </a:solidFill>
                <a:effectLst/>
              </a:rPr>
              <a:t>Blochovej sféry</a:t>
            </a: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tx1"/>
                </a:solidFill>
                <a:effectLst/>
              </a:rPr>
              <a:t> Tri reálne parametre – Eulerove uhly</a:t>
            </a:r>
            <a:endParaRPr lang="en-US" sz="220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Meranie</a:t>
            </a:r>
            <a:endParaRPr lang="en-US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5122" name="Equation" r:id="rId3" imgW="114120" imgH="215640" progId="Equation.3">
              <p:embed/>
            </p:oleObj>
          </a:graphicData>
        </a:graphic>
      </p:graphicFrame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4556125" y="3165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endParaRPr lang="en-GB" sz="2400">
              <a:solidFill>
                <a:schemeClr val="tx1"/>
              </a:solidFill>
              <a:effectLst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609600" y="1752600"/>
            <a:ext cx="7978775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tx1"/>
                </a:solidFill>
                <a:effectLst/>
              </a:rPr>
              <a:t>Výsledok merania je jedna z vopred definovaných možných odpovedí, ktorých je toľko, koľko bolo na začiatku povolených stavov</a:t>
            </a: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tx1"/>
                </a:solidFill>
                <a:effectLst/>
              </a:rPr>
              <a:t> Pre </a:t>
            </a:r>
            <a:r>
              <a:rPr lang="sk-SK" sz="2400" b="1">
                <a:solidFill>
                  <a:schemeClr val="tx1"/>
                </a:solidFill>
                <a:effectLst/>
              </a:rPr>
              <a:t>Qubit </a:t>
            </a:r>
            <a:r>
              <a:rPr lang="sk-SK" sz="2400">
                <a:solidFill>
                  <a:schemeClr val="tx1"/>
                </a:solidFill>
                <a:effectLst/>
              </a:rPr>
              <a:t>sú teda len dva možné výsledky merania</a:t>
            </a:r>
            <a:endParaRPr lang="en-US" sz="2400">
              <a:solidFill>
                <a:schemeClr val="tx1"/>
              </a:solidFill>
              <a:effectLst/>
            </a:endParaRPr>
          </a:p>
        </p:txBody>
      </p:sp>
      <p:pic>
        <p:nvPicPr>
          <p:cNvPr id="5126" name="Picture 6" descr="gula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45100" y="3362325"/>
            <a:ext cx="3108325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695325" y="3657600"/>
            <a:ext cx="357505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en-US" sz="2400">
                <a:solidFill>
                  <a:schemeClr val="accent2"/>
                </a:solidFill>
                <a:effectLst/>
              </a:rPr>
              <a:t> </a:t>
            </a:r>
            <a:r>
              <a:rPr lang="sk-SK" sz="2400">
                <a:solidFill>
                  <a:schemeClr val="tx1"/>
                </a:solidFill>
                <a:effectLst/>
              </a:rPr>
              <a:t>Meranie je definované smerom v priestore – nekonečne veľa rôznych možných meraní</a:t>
            </a: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tx1"/>
                </a:solidFill>
                <a:effectLst/>
              </a:rPr>
              <a:t> Odpoveď je áno alebo nie</a:t>
            </a:r>
            <a:endParaRPr lang="en-US" sz="220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Výsledok merania</a:t>
            </a:r>
            <a:endParaRPr lang="en-US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6146" name="Equation" r:id="rId3" imgW="114120" imgH="215640" progId="Equation.3">
              <p:embed/>
            </p:oleObj>
          </a:graphicData>
        </a:graphic>
      </p:graphicFrame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556125" y="3165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endParaRPr lang="en-GB" sz="2400">
              <a:solidFill>
                <a:schemeClr val="tx1"/>
              </a:solidFill>
              <a:effectLst/>
            </a:endParaRP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609600" y="1752600"/>
            <a:ext cx="7978775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accent2"/>
                </a:solidFill>
                <a:effectLst/>
              </a:rPr>
              <a:t> </a:t>
            </a:r>
            <a:r>
              <a:rPr lang="sk-SK" sz="2400">
                <a:solidFill>
                  <a:schemeClr val="tx1"/>
                </a:solidFill>
                <a:effectLst/>
              </a:rPr>
              <a:t>Ak urobíme meranie presne v smere, do ktorého ukazuje stav qubitu, výsledok merania je vopred daný a istý</a:t>
            </a: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tx1"/>
                </a:solidFill>
                <a:effectLst/>
              </a:rPr>
              <a:t> V opačnom prípade je výsledok merania náhodný, pričom s väčšou pravdepodobnosťou vychádza ten výsledok, ktorý má k meranému stavu bližšie</a:t>
            </a:r>
            <a:endParaRPr lang="en-US" sz="2400">
              <a:solidFill>
                <a:schemeClr val="tx1"/>
              </a:solidFill>
              <a:effectLst/>
            </a:endParaRPr>
          </a:p>
        </p:txBody>
      </p:sp>
      <p:pic>
        <p:nvPicPr>
          <p:cNvPr id="6150" name="Picture 6" descr="gula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45100" y="3362325"/>
            <a:ext cx="3108325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741363" y="4122738"/>
            <a:ext cx="4497387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en-US" sz="2400">
                <a:solidFill>
                  <a:schemeClr val="accent2"/>
                </a:solidFill>
                <a:effectLst/>
              </a:rPr>
              <a:t> </a:t>
            </a:r>
            <a:r>
              <a:rPr lang="sk-SK" sz="2400" b="1">
                <a:solidFill>
                  <a:schemeClr val="tx1"/>
                </a:solidFill>
                <a:effectLst/>
              </a:rPr>
              <a:t>Stav sa po meraní zmení na taký, aký výsledok vyšiel pri meraní</a:t>
            </a: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 b="1">
                <a:solidFill>
                  <a:schemeClr val="tx1"/>
                </a:solidFill>
                <a:effectLst/>
              </a:rPr>
              <a:t> </a:t>
            </a:r>
            <a:r>
              <a:rPr lang="sk-SK" sz="2400">
                <a:solidFill>
                  <a:schemeClr val="tx1"/>
                </a:solidFill>
                <a:effectLst/>
              </a:rPr>
              <a:t>Opakované merania v rovnakom smere dávajú rovnaké výsledky</a:t>
            </a:r>
            <a:endParaRPr lang="en-US" sz="2200" b="1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Príklad</a:t>
            </a:r>
            <a:endParaRPr lang="en-US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7170" name="Object 3"/>
          <p:cNvGraphicFramePr>
            <a:graphicFrameLocks noChangeAspect="1"/>
          </p:cNvGraphicFramePr>
          <p:nvPr/>
        </p:nvGraphicFramePr>
        <p:xfrm>
          <a:off x="4573588" y="4157663"/>
          <a:ext cx="114300" cy="215900"/>
        </p:xfrm>
        <a:graphic>
          <a:graphicData uri="http://schemas.openxmlformats.org/presentationml/2006/ole">
            <p:oleObj spid="_x0000_s7170" name="Equation" r:id="rId3" imgW="114120" imgH="215640" progId="Equation.3">
              <p:embed/>
            </p:oleObj>
          </a:graphicData>
        </a:graphic>
      </p:graphicFrame>
      <p:sp>
        <p:nvSpPr>
          <p:cNvPr id="7181" name="Text Box 4"/>
          <p:cNvSpPr txBox="1">
            <a:spLocks noChangeArrowheads="1"/>
          </p:cNvSpPr>
          <p:nvPr/>
        </p:nvSpPr>
        <p:spPr bwMode="auto">
          <a:xfrm>
            <a:off x="4614863" y="4002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endParaRPr lang="en-GB" sz="2400">
              <a:solidFill>
                <a:schemeClr val="tx1"/>
              </a:solidFill>
              <a:effectLst/>
            </a:endParaRPr>
          </a:p>
        </p:txBody>
      </p:sp>
      <p:pic>
        <p:nvPicPr>
          <p:cNvPr id="7182" name="Picture 8" descr="gula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8475" y="3611563"/>
            <a:ext cx="2660650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3" name="Picture 10" descr="gula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6913" y="3440113"/>
            <a:ext cx="2660650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4" name="Picture 11" descr="gula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2788" y="3292475"/>
            <a:ext cx="2660650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5" name="Text Box 26"/>
          <p:cNvSpPr txBox="1">
            <a:spLocks noChangeArrowheads="1"/>
          </p:cNvSpPr>
          <p:nvPr/>
        </p:nvSpPr>
        <p:spPr bwMode="auto">
          <a:xfrm>
            <a:off x="609600" y="1752600"/>
            <a:ext cx="7978775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accent2"/>
                </a:solidFill>
                <a:effectLst/>
              </a:rPr>
              <a:t> </a:t>
            </a:r>
            <a:r>
              <a:rPr lang="sk-SK" sz="2400">
                <a:solidFill>
                  <a:schemeClr val="tx1"/>
                </a:solidFill>
                <a:effectLst/>
              </a:rPr>
              <a:t>Tri príklady možných meraní a možných výsledkov merania</a:t>
            </a: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tx1"/>
                </a:solidFill>
                <a:effectLst/>
              </a:rPr>
              <a:t> Stav po meraní sa okamžite zmení tak, aby opakované meranie vždy dávalo rovnaký výsledok</a:t>
            </a:r>
            <a:endParaRPr lang="en-US" sz="240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Polarizácia svetla</a:t>
            </a:r>
            <a:endParaRPr lang="en-US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8194" name="Equation" r:id="rId3" imgW="114120" imgH="215640" progId="Equation.3">
              <p:embed/>
            </p:oleObj>
          </a:graphicData>
        </a:graphic>
      </p:graphicFrame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4556125" y="3165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endParaRPr lang="en-GB" sz="2400">
              <a:solidFill>
                <a:schemeClr val="tx1"/>
              </a:solidFill>
              <a:effectLst/>
            </a:endParaRP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609600" y="1752600"/>
            <a:ext cx="7978775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accent2"/>
                </a:solidFill>
                <a:effectLst/>
              </a:rPr>
              <a:t> </a:t>
            </a:r>
            <a:r>
              <a:rPr lang="sk-SK" sz="2400">
                <a:solidFill>
                  <a:schemeClr val="tx1"/>
                </a:solidFill>
                <a:effectLst/>
              </a:rPr>
              <a:t>Každý fotón (základná častica svetla) má svoju polarizáciu</a:t>
            </a: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tx1"/>
                </a:solidFill>
                <a:effectLst/>
              </a:rPr>
              <a:t> Polarizácia svetla je dobrý reprezentant qubitu</a:t>
            </a: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tx1"/>
                </a:solidFill>
                <a:effectLst/>
              </a:rPr>
              <a:t> Polarizátor </a:t>
            </a:r>
            <a:r>
              <a:rPr lang="sk-SK" sz="2400" b="1">
                <a:solidFill>
                  <a:schemeClr val="tx1"/>
                </a:solidFill>
                <a:effectLst/>
              </a:rPr>
              <a:t>zmeria</a:t>
            </a:r>
            <a:r>
              <a:rPr lang="sk-SK" sz="2400">
                <a:solidFill>
                  <a:schemeClr val="tx1"/>
                </a:solidFill>
                <a:effectLst/>
              </a:rPr>
              <a:t> polarizáciu a </a:t>
            </a:r>
            <a:r>
              <a:rPr lang="sk-SK" sz="2400" b="1">
                <a:solidFill>
                  <a:schemeClr val="tx1"/>
                </a:solidFill>
                <a:effectLst/>
              </a:rPr>
              <a:t>prepustí</a:t>
            </a:r>
            <a:r>
              <a:rPr lang="sk-SK" sz="2400">
                <a:solidFill>
                  <a:schemeClr val="tx1"/>
                </a:solidFill>
                <a:effectLst/>
              </a:rPr>
              <a:t> fotóny len jedného typu</a:t>
            </a: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tx1"/>
                </a:solidFill>
                <a:effectLst/>
              </a:rPr>
              <a:t> Ak budeme merať dvakrát za sebou polarizáciu v rovnakom smere, pričom vždy prepustíme inú zložku, nemalo by prejsť žiadne svetlo.</a:t>
            </a: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tx1"/>
                </a:solidFill>
                <a:effectLst/>
              </a:rPr>
              <a:t> Ak medzi oboma meraniami uskutočníme ešte tretie, v inom smere, časť svetla bude prechádzať</a:t>
            </a:r>
            <a:endParaRPr lang="en-US" sz="240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Dva polarizátory</a:t>
            </a:r>
            <a:endParaRPr lang="en-US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9218" name="Object 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9218" name="Equation" r:id="rId3" imgW="114120" imgH="215640" progId="Equation.3">
              <p:embed/>
            </p:oleObj>
          </a:graphicData>
        </a:graphic>
      </p:graphicFrame>
      <p:sp>
        <p:nvSpPr>
          <p:cNvPr id="9237" name="Text Box 4"/>
          <p:cNvSpPr txBox="1">
            <a:spLocks noChangeArrowheads="1"/>
          </p:cNvSpPr>
          <p:nvPr/>
        </p:nvSpPr>
        <p:spPr bwMode="auto">
          <a:xfrm>
            <a:off x="4556125" y="3165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endParaRPr lang="en-GB" sz="240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Tri polarizátory</a:t>
            </a:r>
            <a:endParaRPr lang="en-US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242" name="Equation" r:id="rId3" imgW="114120" imgH="215640" progId="Equation.3">
              <p:embed/>
            </p:oleObj>
          </a:graphicData>
        </a:graphic>
      </p:graphicFrame>
      <p:sp>
        <p:nvSpPr>
          <p:cNvPr id="10268" name="Text Box 4"/>
          <p:cNvSpPr txBox="1">
            <a:spLocks noChangeArrowheads="1"/>
          </p:cNvSpPr>
          <p:nvPr/>
        </p:nvSpPr>
        <p:spPr bwMode="auto">
          <a:xfrm>
            <a:off x="4556125" y="3165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endParaRPr lang="en-GB" sz="240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10260" name="Object 29"/>
          <p:cNvGraphicFramePr>
            <a:graphicFrameLocks noChangeAspect="1"/>
          </p:cNvGraphicFramePr>
          <p:nvPr/>
        </p:nvGraphicFramePr>
        <p:xfrm>
          <a:off x="3976688" y="3517900"/>
          <a:ext cx="114300" cy="215900"/>
        </p:xfrm>
        <a:graphic>
          <a:graphicData uri="http://schemas.openxmlformats.org/presentationml/2006/ole">
            <p:oleObj spid="_x0000_s10260" name="Equation" r:id="rId4" imgW="114120" imgH="2156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Využitie </a:t>
            </a:r>
            <a:r>
              <a:rPr lang="sk-SK" smtClean="0">
                <a:solidFill>
                  <a:srgbClr val="FF0000"/>
                </a:solidFill>
              </a:rPr>
              <a:t>(Hra sa začína)</a:t>
            </a:r>
            <a:endParaRPr lang="en-GB" smtClean="0"/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609600" y="1752600"/>
            <a:ext cx="7978775" cy="388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en-US" sz="2400">
                <a:solidFill>
                  <a:schemeClr val="accent2"/>
                </a:solidFill>
                <a:effectLst/>
              </a:rPr>
              <a:t> </a:t>
            </a:r>
            <a:r>
              <a:rPr lang="sk-SK" sz="2400">
                <a:solidFill>
                  <a:schemeClr val="accent2"/>
                </a:solidFill>
                <a:effectLst/>
              </a:rPr>
              <a:t>Pokazenie stavu pri meraní môžeme využiť (napríklad) v prípadoch, keď chceme zabrániť odpočúvaniu správy</a:t>
            </a: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accent2"/>
                </a:solidFill>
                <a:effectLst/>
              </a:rPr>
              <a:t> Musíme zabezpečiť, aby všetci dodržovali pravidlá našej hry</a:t>
            </a:r>
          </a:p>
          <a:p>
            <a:pPr lvl="1"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200">
                <a:solidFill>
                  <a:schemeClr val="tx1"/>
                </a:solidFill>
                <a:effectLst/>
              </a:rPr>
              <a:t> Aj naši neprajníci</a:t>
            </a: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200">
                <a:solidFill>
                  <a:schemeClr val="tx1"/>
                </a:solidFill>
                <a:effectLst/>
              </a:rPr>
              <a:t> </a:t>
            </a:r>
            <a:r>
              <a:rPr lang="sk-SK" sz="2400">
                <a:solidFill>
                  <a:schemeClr val="accent2"/>
                </a:solidFill>
                <a:effectLst/>
              </a:rPr>
              <a:t>Musíme používať systémy s minimom stupňov voľnosti</a:t>
            </a:r>
          </a:p>
          <a:p>
            <a:pPr lvl="1"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accent2"/>
                </a:solidFill>
                <a:effectLst/>
              </a:rPr>
              <a:t> </a:t>
            </a:r>
            <a:r>
              <a:rPr lang="sk-SK" sz="2200">
                <a:solidFill>
                  <a:schemeClr val="tx1"/>
                </a:solidFill>
                <a:effectLst/>
              </a:rPr>
              <a:t>Elektróny, fotóny, atómy s výhradou</a:t>
            </a: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accent2"/>
                </a:solidFill>
                <a:effectLst/>
              </a:rPr>
              <a:t> Nevhodné sú zhluky fotónov či elektrónov, voľne šírené el-mag vlnenie atď.</a:t>
            </a:r>
            <a:endParaRPr lang="en-US" sz="2400">
              <a:solidFill>
                <a:schemeClr val="accent2"/>
              </a:soli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Kódovací kľúč</a:t>
            </a:r>
            <a:endParaRPr lang="en-GB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smtClean="0"/>
              <a:t>Posielanie kvantových správ je poruchové</a:t>
            </a:r>
          </a:p>
          <a:p>
            <a:pPr eaLnBrk="1" hangingPunct="1"/>
            <a:r>
              <a:rPr lang="sk-SK" smtClean="0"/>
              <a:t>Nebudeme posielať samotnú správu, ale vytvárať bezpečný kľúč</a:t>
            </a:r>
          </a:p>
          <a:p>
            <a:pPr eaLnBrk="1" hangingPunct="1">
              <a:buFontTx/>
              <a:buNone/>
            </a:pPr>
            <a:r>
              <a:rPr lang="sk-SK" smtClean="0"/>
              <a:t>Správa    01010101</a:t>
            </a:r>
          </a:p>
          <a:p>
            <a:pPr eaLnBrk="1" hangingPunct="1">
              <a:buFontTx/>
              <a:buNone/>
            </a:pPr>
            <a:r>
              <a:rPr lang="sk-SK" smtClean="0"/>
              <a:t>Kľúč       </a:t>
            </a:r>
            <a:r>
              <a:rPr lang="sk-SK" smtClean="0">
                <a:solidFill>
                  <a:srgbClr val="FF0000"/>
                </a:solidFill>
              </a:rPr>
              <a:t>10011001</a:t>
            </a:r>
          </a:p>
          <a:p>
            <a:pPr eaLnBrk="1" hangingPunct="1">
              <a:buFontTx/>
              <a:buNone/>
            </a:pPr>
            <a:r>
              <a:rPr lang="sk-SK" smtClean="0"/>
              <a:t>Signál     </a:t>
            </a:r>
            <a:r>
              <a:rPr lang="sk-SK" smtClean="0">
                <a:solidFill>
                  <a:schemeClr val="accent2"/>
                </a:solidFill>
              </a:rPr>
              <a:t>11001100</a:t>
            </a:r>
          </a:p>
          <a:p>
            <a:pPr eaLnBrk="1" hangingPunct="1">
              <a:buFontTx/>
              <a:buNone/>
            </a:pPr>
            <a:r>
              <a:rPr lang="sk-SK" smtClean="0"/>
              <a:t>Kľúč       </a:t>
            </a:r>
            <a:r>
              <a:rPr lang="sk-SK" smtClean="0">
                <a:solidFill>
                  <a:srgbClr val="FF0000"/>
                </a:solidFill>
              </a:rPr>
              <a:t>10011001</a:t>
            </a:r>
          </a:p>
          <a:p>
            <a:pPr eaLnBrk="1" hangingPunct="1">
              <a:buFontTx/>
              <a:buNone/>
            </a:pPr>
            <a:r>
              <a:rPr lang="sk-SK" smtClean="0"/>
              <a:t>Správa    01010101</a:t>
            </a:r>
            <a:endParaRPr lang="en-GB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Protokol BB 84</a:t>
            </a:r>
            <a:endParaRPr lang="en-GB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smtClean="0"/>
              <a:t>Úloha: Alica sa chce využitím kvantovej mechaniky dohodnúť s Bobom na tajnom kľúči</a:t>
            </a:r>
          </a:p>
          <a:p>
            <a:pPr eaLnBrk="1" hangingPunct="1"/>
            <a:r>
              <a:rPr lang="sk-SK" smtClean="0"/>
              <a:t>Alica a Bob si môžu posielať qubity aj bity</a:t>
            </a:r>
          </a:p>
          <a:p>
            <a:pPr eaLnBrk="1" hangingPunct="1"/>
            <a:r>
              <a:rPr lang="sk-SK" smtClean="0"/>
              <a:t>Eva, ktorá sa ich (možno) snaží odpočúvať, si môže voľne kopírovať bity</a:t>
            </a:r>
          </a:p>
          <a:p>
            <a:pPr eaLnBrk="1" hangingPunct="1"/>
            <a:r>
              <a:rPr lang="sk-SK" smtClean="0"/>
              <a:t>Ak Eva odchytí qubit a zmeria ho, zničí ho.  Alica a Bob by mali byť schopní takéto konanie odhaliť.</a:t>
            </a:r>
          </a:p>
          <a:p>
            <a:pPr lvl="4" eaLnBrk="1" hangingPunct="1"/>
            <a:endParaRPr lang="en-GB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Dohoda o báze</a:t>
            </a:r>
            <a:endParaRPr lang="en-GB" smtClean="0"/>
          </a:p>
        </p:txBody>
      </p:sp>
      <p:sp>
        <p:nvSpPr>
          <p:cNvPr id="112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smtClean="0"/>
              <a:t>Alica a Bob sa verejne dohodnú na dvoch kolmých smeroch merania a významoch qubitov </a:t>
            </a:r>
            <a:endParaRPr lang="en-GB" smtClean="0"/>
          </a:p>
        </p:txBody>
      </p:sp>
      <p:pic>
        <p:nvPicPr>
          <p:cNvPr id="11279" name="Picture 4" descr="gula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" y="3178175"/>
            <a:ext cx="2660650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0" name="Picture 5" descr="gula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76800" y="3206750"/>
            <a:ext cx="2660650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Príprava stavov</a:t>
            </a:r>
            <a:endParaRPr lang="en-GB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8129588" cy="1554163"/>
          </a:xfrm>
        </p:spPr>
        <p:txBody>
          <a:bodyPr/>
          <a:lstStyle/>
          <a:p>
            <a:pPr eaLnBrk="1" hangingPunct="1"/>
            <a:r>
              <a:rPr lang="sk-SK" sz="2400" smtClean="0"/>
              <a:t>Alica náhodne (p=50%) vyberie bázu</a:t>
            </a:r>
          </a:p>
          <a:p>
            <a:pPr eaLnBrk="1" hangingPunct="1">
              <a:buFontTx/>
              <a:buNone/>
            </a:pPr>
            <a:endParaRPr lang="en-GB" sz="2400" smtClean="0"/>
          </a:p>
        </p:txBody>
      </p:sp>
      <p:graphicFrame>
        <p:nvGraphicFramePr>
          <p:cNvPr id="310393" name="Group 121"/>
          <p:cNvGraphicFramePr>
            <a:graphicFrameLocks noGrp="1"/>
          </p:cNvGraphicFramePr>
          <p:nvPr>
            <p:ph sz="half" idx="2"/>
          </p:nvPr>
        </p:nvGraphicFramePr>
        <p:xfrm>
          <a:off x="596900" y="3348038"/>
          <a:ext cx="8004175" cy="2286000"/>
        </p:xfrm>
        <a:graphic>
          <a:graphicData uri="http://schemas.openxmlformats.org/drawingml/2006/table">
            <a:tbl>
              <a:tblPr/>
              <a:tblGrid>
                <a:gridCol w="1087438"/>
                <a:gridCol w="512762"/>
                <a:gridCol w="534988"/>
                <a:gridCol w="533400"/>
                <a:gridCol w="533400"/>
                <a:gridCol w="533400"/>
                <a:gridCol w="533400"/>
                <a:gridCol w="533400"/>
                <a:gridCol w="533400"/>
                <a:gridCol w="533400"/>
                <a:gridCol w="534987"/>
                <a:gridCol w="533400"/>
                <a:gridCol w="533400"/>
                <a:gridCol w="533400"/>
              </a:tblGrid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ód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Príprava stavov</a:t>
            </a:r>
            <a:endParaRPr lang="en-GB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8129588" cy="1554163"/>
          </a:xfrm>
        </p:spPr>
        <p:txBody>
          <a:bodyPr/>
          <a:lstStyle/>
          <a:p>
            <a:pPr eaLnBrk="1" hangingPunct="1"/>
            <a:r>
              <a:rPr lang="sk-SK" sz="2400" smtClean="0"/>
              <a:t>Alica náhodne (p=50%) vyberie príslušný stav</a:t>
            </a:r>
          </a:p>
        </p:txBody>
      </p:sp>
      <p:graphicFrame>
        <p:nvGraphicFramePr>
          <p:cNvPr id="312324" name="Group 4"/>
          <p:cNvGraphicFramePr>
            <a:graphicFrameLocks noGrp="1"/>
          </p:cNvGraphicFramePr>
          <p:nvPr>
            <p:ph sz="half" idx="2"/>
          </p:nvPr>
        </p:nvGraphicFramePr>
        <p:xfrm>
          <a:off x="596900" y="3348038"/>
          <a:ext cx="8004175" cy="2286000"/>
        </p:xfrm>
        <a:graphic>
          <a:graphicData uri="http://schemas.openxmlformats.org/drawingml/2006/table">
            <a:tbl>
              <a:tblPr/>
              <a:tblGrid>
                <a:gridCol w="1087438"/>
                <a:gridCol w="512762"/>
                <a:gridCol w="534988"/>
                <a:gridCol w="533400"/>
                <a:gridCol w="533400"/>
                <a:gridCol w="533400"/>
                <a:gridCol w="533400"/>
                <a:gridCol w="533400"/>
                <a:gridCol w="533400"/>
                <a:gridCol w="533400"/>
                <a:gridCol w="534987"/>
                <a:gridCol w="533400"/>
                <a:gridCol w="533400"/>
                <a:gridCol w="533400"/>
              </a:tblGrid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ód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Príprava merania</a:t>
            </a:r>
            <a:endParaRPr lang="en-GB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8129588" cy="1554163"/>
          </a:xfrm>
        </p:spPr>
        <p:txBody>
          <a:bodyPr/>
          <a:lstStyle/>
          <a:p>
            <a:pPr eaLnBrk="1" hangingPunct="1"/>
            <a:r>
              <a:rPr lang="sk-SK" sz="2400" smtClean="0"/>
              <a:t>Vyrobený stav Alica pošle Bobovi</a:t>
            </a:r>
            <a:endParaRPr lang="en-US" sz="2400" smtClean="0">
              <a:sym typeface="Wingdings" pitchFamily="2" charset="2"/>
            </a:endParaRPr>
          </a:p>
          <a:p>
            <a:pPr eaLnBrk="1" hangingPunct="1"/>
            <a:r>
              <a:rPr lang="sk-SK" sz="2400" smtClean="0"/>
              <a:t>Bob náhodne vyberie bázu</a:t>
            </a:r>
            <a:endParaRPr lang="en-GB" sz="2400" smtClean="0"/>
          </a:p>
        </p:txBody>
      </p:sp>
      <p:graphicFrame>
        <p:nvGraphicFramePr>
          <p:cNvPr id="313348" name="Group 4"/>
          <p:cNvGraphicFramePr>
            <a:graphicFrameLocks noGrp="1"/>
          </p:cNvGraphicFramePr>
          <p:nvPr>
            <p:ph sz="half" idx="2"/>
          </p:nvPr>
        </p:nvGraphicFramePr>
        <p:xfrm>
          <a:off x="596900" y="3348038"/>
          <a:ext cx="8004175" cy="2286000"/>
        </p:xfrm>
        <a:graphic>
          <a:graphicData uri="http://schemas.openxmlformats.org/drawingml/2006/table">
            <a:tbl>
              <a:tblPr/>
              <a:tblGrid>
                <a:gridCol w="1087438"/>
                <a:gridCol w="512762"/>
                <a:gridCol w="534988"/>
                <a:gridCol w="533400"/>
                <a:gridCol w="533400"/>
                <a:gridCol w="533400"/>
                <a:gridCol w="533400"/>
                <a:gridCol w="533400"/>
                <a:gridCol w="533400"/>
                <a:gridCol w="533400"/>
                <a:gridCol w="534987"/>
                <a:gridCol w="533400"/>
                <a:gridCol w="533400"/>
                <a:gridCol w="533400"/>
              </a:tblGrid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ód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Meranie</a:t>
            </a:r>
            <a:endParaRPr lang="en-GB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8129588" cy="1554163"/>
          </a:xfrm>
        </p:spPr>
        <p:txBody>
          <a:bodyPr/>
          <a:lstStyle/>
          <a:p>
            <a:pPr eaLnBrk="1" hangingPunct="1"/>
            <a:r>
              <a:rPr lang="sk-SK" sz="2400" smtClean="0"/>
              <a:t>Bob zmeria stav od Alice vo vybranej báze</a:t>
            </a:r>
            <a:endParaRPr lang="en-GB" sz="2400" smtClean="0"/>
          </a:p>
        </p:txBody>
      </p:sp>
      <p:graphicFrame>
        <p:nvGraphicFramePr>
          <p:cNvPr id="314372" name="Group 4"/>
          <p:cNvGraphicFramePr>
            <a:graphicFrameLocks noGrp="1"/>
          </p:cNvGraphicFramePr>
          <p:nvPr>
            <p:ph sz="half" idx="2"/>
          </p:nvPr>
        </p:nvGraphicFramePr>
        <p:xfrm>
          <a:off x="596900" y="3348038"/>
          <a:ext cx="8004175" cy="2286000"/>
        </p:xfrm>
        <a:graphic>
          <a:graphicData uri="http://schemas.openxmlformats.org/drawingml/2006/table">
            <a:tbl>
              <a:tblPr/>
              <a:tblGrid>
                <a:gridCol w="1087438"/>
                <a:gridCol w="512762"/>
                <a:gridCol w="534988"/>
                <a:gridCol w="533400"/>
                <a:gridCol w="533400"/>
                <a:gridCol w="533400"/>
                <a:gridCol w="533400"/>
                <a:gridCol w="533400"/>
                <a:gridCol w="533400"/>
                <a:gridCol w="533400"/>
                <a:gridCol w="534987"/>
                <a:gridCol w="533400"/>
                <a:gridCol w="533400"/>
                <a:gridCol w="533400"/>
              </a:tblGrid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ód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Zverejnenie báz</a:t>
            </a:r>
            <a:endParaRPr lang="en-GB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8129588" cy="1554163"/>
          </a:xfrm>
        </p:spPr>
        <p:txBody>
          <a:bodyPr/>
          <a:lstStyle/>
          <a:p>
            <a:pPr eaLnBrk="1" hangingPunct="1"/>
            <a:r>
              <a:rPr lang="sk-SK" sz="2400" smtClean="0"/>
              <a:t>Alica aj Bob zverejnia bázy, v ktorých stav pripravili a zmerali</a:t>
            </a:r>
            <a:endParaRPr lang="en-GB" sz="2400" smtClean="0"/>
          </a:p>
        </p:txBody>
      </p:sp>
      <p:graphicFrame>
        <p:nvGraphicFramePr>
          <p:cNvPr id="315396" name="Group 4"/>
          <p:cNvGraphicFramePr>
            <a:graphicFrameLocks noGrp="1"/>
          </p:cNvGraphicFramePr>
          <p:nvPr>
            <p:ph sz="half" idx="2"/>
          </p:nvPr>
        </p:nvGraphicFramePr>
        <p:xfrm>
          <a:off x="596900" y="3348038"/>
          <a:ext cx="8004175" cy="2286000"/>
        </p:xfrm>
        <a:graphic>
          <a:graphicData uri="http://schemas.openxmlformats.org/drawingml/2006/table">
            <a:tbl>
              <a:tblPr/>
              <a:tblGrid>
                <a:gridCol w="1087438"/>
                <a:gridCol w="512762"/>
                <a:gridCol w="534988"/>
                <a:gridCol w="533400"/>
                <a:gridCol w="533400"/>
                <a:gridCol w="533400"/>
                <a:gridCol w="533400"/>
                <a:gridCol w="533400"/>
                <a:gridCol w="533400"/>
                <a:gridCol w="533400"/>
                <a:gridCol w="534987"/>
                <a:gridCol w="533400"/>
                <a:gridCol w="533400"/>
                <a:gridCol w="533400"/>
              </a:tblGrid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ód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Vylúčenie nekorelovaných výsledkov</a:t>
            </a:r>
            <a:endParaRPr lang="en-GB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8129588" cy="1554163"/>
          </a:xfrm>
        </p:spPr>
        <p:txBody>
          <a:bodyPr/>
          <a:lstStyle/>
          <a:p>
            <a:pPr eaLnBrk="1" hangingPunct="1"/>
            <a:r>
              <a:rPr lang="sk-SK" sz="2400" smtClean="0"/>
              <a:t>Alica a Bob si nechajú len tie namerané hodnoty, ktoré vznikli pri meraní v rovnakej báze</a:t>
            </a:r>
            <a:endParaRPr lang="en-GB" sz="2400" smtClean="0"/>
          </a:p>
        </p:txBody>
      </p:sp>
      <p:graphicFrame>
        <p:nvGraphicFramePr>
          <p:cNvPr id="317444" name="Group 4"/>
          <p:cNvGraphicFramePr>
            <a:graphicFrameLocks noGrp="1"/>
          </p:cNvGraphicFramePr>
          <p:nvPr>
            <p:ph sz="half" idx="2"/>
          </p:nvPr>
        </p:nvGraphicFramePr>
        <p:xfrm>
          <a:off x="596900" y="3348038"/>
          <a:ext cx="8004175" cy="2286000"/>
        </p:xfrm>
        <a:graphic>
          <a:graphicData uri="http://schemas.openxmlformats.org/drawingml/2006/table">
            <a:tbl>
              <a:tblPr/>
              <a:tblGrid>
                <a:gridCol w="1087438"/>
                <a:gridCol w="512762"/>
                <a:gridCol w="534988"/>
                <a:gridCol w="533400"/>
                <a:gridCol w="533400"/>
                <a:gridCol w="533400"/>
                <a:gridCol w="533400"/>
                <a:gridCol w="533400"/>
                <a:gridCol w="533400"/>
                <a:gridCol w="533400"/>
                <a:gridCol w="534987"/>
                <a:gridCol w="533400"/>
                <a:gridCol w="533400"/>
                <a:gridCol w="533400"/>
              </a:tblGrid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ód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Overovanie kódu</a:t>
            </a:r>
            <a:endParaRPr lang="en-GB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8129588" cy="1554163"/>
          </a:xfrm>
        </p:spPr>
        <p:txBody>
          <a:bodyPr/>
          <a:lstStyle/>
          <a:p>
            <a:pPr eaLnBrk="1" hangingPunct="1"/>
            <a:r>
              <a:rPr lang="sk-SK" sz="2400" smtClean="0"/>
              <a:t>Alica náhodne vyberie pozície na zverejnenie</a:t>
            </a:r>
          </a:p>
          <a:p>
            <a:pPr eaLnBrk="1" hangingPunct="1"/>
            <a:r>
              <a:rPr lang="sk-SK" sz="2400" smtClean="0"/>
              <a:t>Alica pozície zverejní</a:t>
            </a:r>
            <a:endParaRPr lang="en-GB" sz="2400" smtClean="0"/>
          </a:p>
        </p:txBody>
      </p:sp>
      <p:graphicFrame>
        <p:nvGraphicFramePr>
          <p:cNvPr id="316514" name="Group 98"/>
          <p:cNvGraphicFramePr>
            <a:graphicFrameLocks noGrp="1"/>
          </p:cNvGraphicFramePr>
          <p:nvPr>
            <p:ph sz="half" idx="2"/>
          </p:nvPr>
        </p:nvGraphicFramePr>
        <p:xfrm>
          <a:off x="596900" y="3348038"/>
          <a:ext cx="8004175" cy="2286000"/>
        </p:xfrm>
        <a:graphic>
          <a:graphicData uri="http://schemas.openxmlformats.org/drawingml/2006/table">
            <a:tbl>
              <a:tblPr/>
              <a:tblGrid>
                <a:gridCol w="1087438"/>
                <a:gridCol w="512762"/>
                <a:gridCol w="534988"/>
                <a:gridCol w="533400"/>
                <a:gridCol w="533400"/>
                <a:gridCol w="531812"/>
                <a:gridCol w="534988"/>
                <a:gridCol w="533400"/>
                <a:gridCol w="533400"/>
                <a:gridCol w="533400"/>
                <a:gridCol w="534987"/>
                <a:gridCol w="533400"/>
                <a:gridCol w="533400"/>
                <a:gridCol w="533400"/>
              </a:tblGrid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ód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Pozície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Overovanie kódu</a:t>
            </a:r>
            <a:endParaRPr lang="en-GB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8129588" cy="1554163"/>
          </a:xfrm>
        </p:spPr>
        <p:txBody>
          <a:bodyPr/>
          <a:lstStyle/>
          <a:p>
            <a:pPr eaLnBrk="1" hangingPunct="1"/>
            <a:r>
              <a:rPr lang="sk-SK" sz="2400" smtClean="0"/>
              <a:t>Bob zverejní časť Kódu na určených pozíciách</a:t>
            </a:r>
            <a:endParaRPr lang="en-GB" sz="2400" smtClean="0"/>
          </a:p>
        </p:txBody>
      </p:sp>
      <p:graphicFrame>
        <p:nvGraphicFramePr>
          <p:cNvPr id="318468" name="Group 4"/>
          <p:cNvGraphicFramePr>
            <a:graphicFrameLocks noGrp="1"/>
          </p:cNvGraphicFramePr>
          <p:nvPr>
            <p:ph sz="half" idx="2"/>
          </p:nvPr>
        </p:nvGraphicFramePr>
        <p:xfrm>
          <a:off x="596900" y="3348038"/>
          <a:ext cx="8004175" cy="2286000"/>
        </p:xfrm>
        <a:graphic>
          <a:graphicData uri="http://schemas.openxmlformats.org/drawingml/2006/table">
            <a:tbl>
              <a:tblPr/>
              <a:tblGrid>
                <a:gridCol w="1087438"/>
                <a:gridCol w="512762"/>
                <a:gridCol w="534988"/>
                <a:gridCol w="533400"/>
                <a:gridCol w="533400"/>
                <a:gridCol w="531812"/>
                <a:gridCol w="534988"/>
                <a:gridCol w="533400"/>
                <a:gridCol w="533400"/>
                <a:gridCol w="533400"/>
                <a:gridCol w="534987"/>
                <a:gridCol w="533400"/>
                <a:gridCol w="533400"/>
                <a:gridCol w="533400"/>
              </a:tblGrid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ód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Pozície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B-Kód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Potvrdený kód</a:t>
            </a:r>
            <a:endParaRPr lang="en-GB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8129588" cy="1554163"/>
          </a:xfrm>
        </p:spPr>
        <p:txBody>
          <a:bodyPr/>
          <a:lstStyle/>
          <a:p>
            <a:pPr eaLnBrk="1" hangingPunct="1"/>
            <a:r>
              <a:rPr lang="sk-SK" sz="2400" smtClean="0"/>
              <a:t>Bob zverejní časť Kódu na určených pozíciách</a:t>
            </a:r>
          </a:p>
          <a:p>
            <a:pPr eaLnBrk="1" hangingPunct="1"/>
            <a:r>
              <a:rPr lang="sk-SK" sz="2400" smtClean="0"/>
              <a:t>Ak sa zverejnené hodnoty zhodujú s hodnotami, ktoré má Alica, Alica potvrdí platnosť kódu</a:t>
            </a:r>
            <a:endParaRPr lang="en-GB" sz="2400" smtClean="0"/>
          </a:p>
        </p:txBody>
      </p:sp>
      <p:graphicFrame>
        <p:nvGraphicFramePr>
          <p:cNvPr id="319585" name="Group 97"/>
          <p:cNvGraphicFramePr>
            <a:graphicFrameLocks noGrp="1"/>
          </p:cNvGraphicFramePr>
          <p:nvPr>
            <p:ph sz="half" idx="2"/>
          </p:nvPr>
        </p:nvGraphicFramePr>
        <p:xfrm>
          <a:off x="596900" y="3348038"/>
          <a:ext cx="8004175" cy="2286000"/>
        </p:xfrm>
        <a:graphic>
          <a:graphicData uri="http://schemas.openxmlformats.org/drawingml/2006/table">
            <a:tbl>
              <a:tblPr/>
              <a:tblGrid>
                <a:gridCol w="1087438"/>
                <a:gridCol w="512762"/>
                <a:gridCol w="534988"/>
                <a:gridCol w="533400"/>
                <a:gridCol w="533400"/>
                <a:gridCol w="531812"/>
                <a:gridCol w="534988"/>
                <a:gridCol w="533400"/>
                <a:gridCol w="533400"/>
                <a:gridCol w="533400"/>
                <a:gridCol w="534987"/>
                <a:gridCol w="533400"/>
                <a:gridCol w="533400"/>
                <a:gridCol w="533400"/>
              </a:tblGrid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A-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K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ód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Pozície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x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x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x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B-Kód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Kód?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Kód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Zamietnutý kód</a:t>
            </a:r>
            <a:endParaRPr lang="en-GB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8129588" cy="1554163"/>
          </a:xfrm>
        </p:spPr>
        <p:txBody>
          <a:bodyPr/>
          <a:lstStyle/>
          <a:p>
            <a:pPr eaLnBrk="1" hangingPunct="1"/>
            <a:r>
              <a:rPr lang="sk-SK" sz="2400" smtClean="0"/>
              <a:t>Bob zverejní časť Kódu na určených pozíciách</a:t>
            </a:r>
          </a:p>
          <a:p>
            <a:pPr eaLnBrk="1" hangingPunct="1"/>
            <a:r>
              <a:rPr lang="sk-SK" sz="2400" smtClean="0"/>
              <a:t>Ak sa zverejnené hodnoty </a:t>
            </a:r>
            <a:r>
              <a:rPr lang="sk-SK" sz="2400" smtClean="0">
                <a:solidFill>
                  <a:srgbClr val="FF0000"/>
                </a:solidFill>
              </a:rPr>
              <a:t>nezhodujú</a:t>
            </a:r>
            <a:r>
              <a:rPr lang="sk-SK" sz="2400" smtClean="0"/>
              <a:t> s hodnotami, ktoré má Alica, Alica </a:t>
            </a:r>
            <a:r>
              <a:rPr lang="sk-SK" sz="2400" smtClean="0">
                <a:solidFill>
                  <a:srgbClr val="FF0000"/>
                </a:solidFill>
              </a:rPr>
              <a:t>zamietne</a:t>
            </a:r>
            <a:r>
              <a:rPr lang="sk-SK" sz="2400" smtClean="0"/>
              <a:t> platnosť kódu</a:t>
            </a:r>
            <a:endParaRPr lang="en-GB" sz="2400" smtClean="0"/>
          </a:p>
        </p:txBody>
      </p:sp>
      <p:graphicFrame>
        <p:nvGraphicFramePr>
          <p:cNvPr id="320516" name="Group 4"/>
          <p:cNvGraphicFramePr>
            <a:graphicFrameLocks noGrp="1"/>
          </p:cNvGraphicFramePr>
          <p:nvPr>
            <p:ph sz="half" idx="2"/>
          </p:nvPr>
        </p:nvGraphicFramePr>
        <p:xfrm>
          <a:off x="596900" y="3348038"/>
          <a:ext cx="8004175" cy="2286000"/>
        </p:xfrm>
        <a:graphic>
          <a:graphicData uri="http://schemas.openxmlformats.org/drawingml/2006/table">
            <a:tbl>
              <a:tblPr/>
              <a:tblGrid>
                <a:gridCol w="1087438"/>
                <a:gridCol w="512762"/>
                <a:gridCol w="534988"/>
                <a:gridCol w="533400"/>
                <a:gridCol w="533400"/>
                <a:gridCol w="531812"/>
                <a:gridCol w="534988"/>
                <a:gridCol w="533400"/>
                <a:gridCol w="533400"/>
                <a:gridCol w="533400"/>
                <a:gridCol w="534987"/>
                <a:gridCol w="533400"/>
                <a:gridCol w="533400"/>
                <a:gridCol w="533400"/>
              </a:tblGrid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ód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Pozície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x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x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x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B-Kód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Kód?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Kód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Čo na to Eva?</a:t>
            </a:r>
            <a:endParaRPr lang="en-GB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smtClean="0"/>
              <a:t>Predpokladajme, že Eva vidí len klasickú informáciu</a:t>
            </a:r>
            <a:endParaRPr lang="en-GB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Príprava stavov</a:t>
            </a:r>
            <a:endParaRPr lang="en-GB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8129588" cy="1554163"/>
          </a:xfrm>
        </p:spPr>
        <p:txBody>
          <a:bodyPr/>
          <a:lstStyle/>
          <a:p>
            <a:pPr eaLnBrk="1" hangingPunct="1"/>
            <a:r>
              <a:rPr lang="sk-SK" sz="2400" smtClean="0"/>
              <a:t>Alica náhodne vyberie bázu, Eva to nedokáže zistiť</a:t>
            </a:r>
          </a:p>
          <a:p>
            <a:pPr eaLnBrk="1" hangingPunct="1">
              <a:buFontTx/>
              <a:buNone/>
            </a:pPr>
            <a:endParaRPr lang="en-GB" sz="2400" smtClean="0"/>
          </a:p>
        </p:txBody>
      </p:sp>
      <p:graphicFrame>
        <p:nvGraphicFramePr>
          <p:cNvPr id="324612" name="Group 4"/>
          <p:cNvGraphicFramePr>
            <a:graphicFrameLocks noGrp="1"/>
          </p:cNvGraphicFramePr>
          <p:nvPr>
            <p:ph sz="half" idx="2"/>
          </p:nvPr>
        </p:nvGraphicFramePr>
        <p:xfrm>
          <a:off x="596900" y="3348038"/>
          <a:ext cx="8004175" cy="2286000"/>
        </p:xfrm>
        <a:graphic>
          <a:graphicData uri="http://schemas.openxmlformats.org/drawingml/2006/table">
            <a:tbl>
              <a:tblPr/>
              <a:tblGrid>
                <a:gridCol w="1087438"/>
                <a:gridCol w="512762"/>
                <a:gridCol w="534988"/>
                <a:gridCol w="533400"/>
                <a:gridCol w="533400"/>
                <a:gridCol w="533400"/>
                <a:gridCol w="533400"/>
                <a:gridCol w="533400"/>
                <a:gridCol w="533400"/>
                <a:gridCol w="533400"/>
                <a:gridCol w="534987"/>
                <a:gridCol w="533400"/>
                <a:gridCol w="533400"/>
                <a:gridCol w="533400"/>
              </a:tblGrid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 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ód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Príprava stavov</a:t>
            </a:r>
            <a:endParaRPr lang="en-GB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8129588" cy="1554163"/>
          </a:xfrm>
        </p:spPr>
        <p:txBody>
          <a:bodyPr/>
          <a:lstStyle/>
          <a:p>
            <a:pPr eaLnBrk="1" hangingPunct="1"/>
            <a:r>
              <a:rPr lang="sk-SK" sz="2400" smtClean="0"/>
              <a:t>Alica náhodne vyberie stav, Eva nič nevidí</a:t>
            </a:r>
          </a:p>
        </p:txBody>
      </p:sp>
      <p:graphicFrame>
        <p:nvGraphicFramePr>
          <p:cNvPr id="325636" name="Group 4"/>
          <p:cNvGraphicFramePr>
            <a:graphicFrameLocks noGrp="1"/>
          </p:cNvGraphicFramePr>
          <p:nvPr>
            <p:ph sz="half" idx="2"/>
          </p:nvPr>
        </p:nvGraphicFramePr>
        <p:xfrm>
          <a:off x="596900" y="3348038"/>
          <a:ext cx="8004175" cy="2286000"/>
        </p:xfrm>
        <a:graphic>
          <a:graphicData uri="http://schemas.openxmlformats.org/drawingml/2006/table">
            <a:tbl>
              <a:tblPr/>
              <a:tblGrid>
                <a:gridCol w="1087438"/>
                <a:gridCol w="512762"/>
                <a:gridCol w="534988"/>
                <a:gridCol w="533400"/>
                <a:gridCol w="533400"/>
                <a:gridCol w="533400"/>
                <a:gridCol w="533400"/>
                <a:gridCol w="533400"/>
                <a:gridCol w="533400"/>
                <a:gridCol w="533400"/>
                <a:gridCol w="534987"/>
                <a:gridCol w="533400"/>
                <a:gridCol w="533400"/>
                <a:gridCol w="533400"/>
              </a:tblGrid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 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 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ód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Príprava merania</a:t>
            </a:r>
            <a:endParaRPr lang="en-GB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8129588" cy="1554163"/>
          </a:xfrm>
        </p:spPr>
        <p:txBody>
          <a:bodyPr/>
          <a:lstStyle/>
          <a:p>
            <a:pPr eaLnBrk="1" hangingPunct="1"/>
            <a:r>
              <a:rPr lang="sk-SK" sz="2400" smtClean="0"/>
              <a:t>Vyrobený stav Alica pošle Bobovi</a:t>
            </a:r>
            <a:endParaRPr lang="en-US" sz="2400" smtClean="0">
              <a:sym typeface="Wingdings" pitchFamily="2" charset="2"/>
            </a:endParaRPr>
          </a:p>
          <a:p>
            <a:pPr eaLnBrk="1" hangingPunct="1"/>
            <a:r>
              <a:rPr lang="sk-SK" sz="2400" smtClean="0"/>
              <a:t>Bob náhodne vyberie bázu</a:t>
            </a:r>
            <a:endParaRPr lang="en-GB" sz="2400" smtClean="0"/>
          </a:p>
        </p:txBody>
      </p:sp>
      <p:graphicFrame>
        <p:nvGraphicFramePr>
          <p:cNvPr id="326660" name="Group 4"/>
          <p:cNvGraphicFramePr>
            <a:graphicFrameLocks noGrp="1"/>
          </p:cNvGraphicFramePr>
          <p:nvPr>
            <p:ph sz="half" idx="2"/>
          </p:nvPr>
        </p:nvGraphicFramePr>
        <p:xfrm>
          <a:off x="596900" y="3348038"/>
          <a:ext cx="8004175" cy="2286000"/>
        </p:xfrm>
        <a:graphic>
          <a:graphicData uri="http://schemas.openxmlformats.org/drawingml/2006/table">
            <a:tbl>
              <a:tblPr/>
              <a:tblGrid>
                <a:gridCol w="1087438"/>
                <a:gridCol w="512762"/>
                <a:gridCol w="534988"/>
                <a:gridCol w="533400"/>
                <a:gridCol w="533400"/>
                <a:gridCol w="533400"/>
                <a:gridCol w="533400"/>
                <a:gridCol w="533400"/>
                <a:gridCol w="533400"/>
                <a:gridCol w="533400"/>
                <a:gridCol w="534987"/>
                <a:gridCol w="533400"/>
                <a:gridCol w="533400"/>
                <a:gridCol w="533400"/>
              </a:tblGrid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 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 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 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ód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Meranie</a:t>
            </a:r>
            <a:endParaRPr lang="en-GB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8129588" cy="1554163"/>
          </a:xfrm>
        </p:spPr>
        <p:txBody>
          <a:bodyPr/>
          <a:lstStyle/>
          <a:p>
            <a:pPr eaLnBrk="1" hangingPunct="1"/>
            <a:r>
              <a:rPr lang="sk-SK" sz="2400" smtClean="0"/>
              <a:t>Bob zmeria stav od Alice vo vybranej báze</a:t>
            </a:r>
            <a:endParaRPr lang="en-GB" sz="2400" smtClean="0"/>
          </a:p>
        </p:txBody>
      </p:sp>
      <p:graphicFrame>
        <p:nvGraphicFramePr>
          <p:cNvPr id="327684" name="Group 4"/>
          <p:cNvGraphicFramePr>
            <a:graphicFrameLocks noGrp="1"/>
          </p:cNvGraphicFramePr>
          <p:nvPr>
            <p:ph sz="half" idx="2"/>
          </p:nvPr>
        </p:nvGraphicFramePr>
        <p:xfrm>
          <a:off x="596900" y="3348038"/>
          <a:ext cx="8004175" cy="2286000"/>
        </p:xfrm>
        <a:graphic>
          <a:graphicData uri="http://schemas.openxmlformats.org/drawingml/2006/table">
            <a:tbl>
              <a:tblPr/>
              <a:tblGrid>
                <a:gridCol w="1087438"/>
                <a:gridCol w="512762"/>
                <a:gridCol w="534988"/>
                <a:gridCol w="533400"/>
                <a:gridCol w="533400"/>
                <a:gridCol w="533400"/>
                <a:gridCol w="533400"/>
                <a:gridCol w="533400"/>
                <a:gridCol w="533400"/>
                <a:gridCol w="533400"/>
                <a:gridCol w="534987"/>
                <a:gridCol w="533400"/>
                <a:gridCol w="533400"/>
                <a:gridCol w="533400"/>
              </a:tblGrid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 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 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 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 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ód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Zverejnenie báz</a:t>
            </a:r>
            <a:endParaRPr lang="en-GB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8129588" cy="1554163"/>
          </a:xfrm>
        </p:spPr>
        <p:txBody>
          <a:bodyPr/>
          <a:lstStyle/>
          <a:p>
            <a:pPr eaLnBrk="1" hangingPunct="1"/>
            <a:r>
              <a:rPr lang="sk-SK" sz="2400" smtClean="0"/>
              <a:t>Alica aj Bob zverejnia bázy, v ktorých stav pripravili a zmerali</a:t>
            </a:r>
            <a:endParaRPr lang="en-GB" sz="2400" smtClean="0"/>
          </a:p>
        </p:txBody>
      </p:sp>
      <p:graphicFrame>
        <p:nvGraphicFramePr>
          <p:cNvPr id="328708" name="Group 4"/>
          <p:cNvGraphicFramePr>
            <a:graphicFrameLocks noGrp="1"/>
          </p:cNvGraphicFramePr>
          <p:nvPr>
            <p:ph sz="half" idx="2"/>
          </p:nvPr>
        </p:nvGraphicFramePr>
        <p:xfrm>
          <a:off x="596900" y="3348038"/>
          <a:ext cx="8004175" cy="2286000"/>
        </p:xfrm>
        <a:graphic>
          <a:graphicData uri="http://schemas.openxmlformats.org/drawingml/2006/table">
            <a:tbl>
              <a:tblPr/>
              <a:tblGrid>
                <a:gridCol w="1087438"/>
                <a:gridCol w="512762"/>
                <a:gridCol w="534988"/>
                <a:gridCol w="533400"/>
                <a:gridCol w="533400"/>
                <a:gridCol w="533400"/>
                <a:gridCol w="533400"/>
                <a:gridCol w="533400"/>
                <a:gridCol w="533400"/>
                <a:gridCol w="533400"/>
                <a:gridCol w="534987"/>
                <a:gridCol w="533400"/>
                <a:gridCol w="533400"/>
                <a:gridCol w="533400"/>
              </a:tblGrid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 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 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ód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Vylúčenie nekorelovaných výsledkov</a:t>
            </a:r>
            <a:endParaRPr lang="en-GB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8129588" cy="1554163"/>
          </a:xfrm>
        </p:spPr>
        <p:txBody>
          <a:bodyPr/>
          <a:lstStyle/>
          <a:p>
            <a:pPr eaLnBrk="1" hangingPunct="1"/>
            <a:r>
              <a:rPr lang="sk-SK" sz="2400" smtClean="0"/>
              <a:t>Alica a Bob si nechajú len tie namerané hodnoty, ktoré vznikli pri meraní v rovnakej báze</a:t>
            </a:r>
          </a:p>
          <a:p>
            <a:pPr eaLnBrk="1" hangingPunct="1"/>
            <a:r>
              <a:rPr lang="sk-SK" sz="2400" smtClean="0"/>
              <a:t>Eva vie, ktoré bity si Alica a Bob nechali, nevie ich hodnoty</a:t>
            </a:r>
            <a:endParaRPr lang="en-GB" sz="2400" smtClean="0"/>
          </a:p>
        </p:txBody>
      </p:sp>
      <p:graphicFrame>
        <p:nvGraphicFramePr>
          <p:cNvPr id="329732" name="Group 4"/>
          <p:cNvGraphicFramePr>
            <a:graphicFrameLocks noGrp="1"/>
          </p:cNvGraphicFramePr>
          <p:nvPr>
            <p:ph sz="half" idx="2"/>
          </p:nvPr>
        </p:nvGraphicFramePr>
        <p:xfrm>
          <a:off x="596900" y="3348038"/>
          <a:ext cx="8004175" cy="2286000"/>
        </p:xfrm>
        <a:graphic>
          <a:graphicData uri="http://schemas.openxmlformats.org/drawingml/2006/table">
            <a:tbl>
              <a:tblPr/>
              <a:tblGrid>
                <a:gridCol w="1087438"/>
                <a:gridCol w="512762"/>
                <a:gridCol w="534988"/>
                <a:gridCol w="533400"/>
                <a:gridCol w="533400"/>
                <a:gridCol w="533400"/>
                <a:gridCol w="533400"/>
                <a:gridCol w="533400"/>
                <a:gridCol w="533400"/>
                <a:gridCol w="533400"/>
                <a:gridCol w="534987"/>
                <a:gridCol w="533400"/>
                <a:gridCol w="533400"/>
                <a:gridCol w="533400"/>
              </a:tblGrid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 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 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ód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?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?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?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?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?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?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?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Nedá sa to lepšie?</a:t>
            </a:r>
            <a:endParaRPr lang="en-GB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smtClean="0"/>
              <a:t>Predpokladajme, že Eva vidí klasickú informáciu</a:t>
            </a:r>
          </a:p>
          <a:p>
            <a:pPr eaLnBrk="1" hangingPunct="1"/>
            <a:r>
              <a:rPr lang="sk-SK" smtClean="0"/>
              <a:t>Eva má zistené bázy merania a význam smerov</a:t>
            </a:r>
          </a:p>
          <a:p>
            <a:pPr eaLnBrk="1" hangingPunct="1"/>
            <a:r>
              <a:rPr lang="sk-SK" smtClean="0"/>
              <a:t>Eva má možnosť chytiť odmerať qubit a potom vyrobiť nový, ktorý pošle Bobovi</a:t>
            </a:r>
          </a:p>
          <a:p>
            <a:pPr eaLnBrk="1" hangingPunct="1"/>
            <a:endParaRPr lang="en-GB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Príprava stavov</a:t>
            </a:r>
            <a:endParaRPr lang="en-GB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8129588" cy="1554163"/>
          </a:xfrm>
        </p:spPr>
        <p:txBody>
          <a:bodyPr/>
          <a:lstStyle/>
          <a:p>
            <a:pPr eaLnBrk="1" hangingPunct="1"/>
            <a:r>
              <a:rPr lang="sk-SK" sz="2400" smtClean="0"/>
              <a:t>Alica náhodne vyberie bázu</a:t>
            </a:r>
          </a:p>
          <a:p>
            <a:pPr eaLnBrk="1" hangingPunct="1">
              <a:buFontTx/>
              <a:buNone/>
            </a:pPr>
            <a:endParaRPr lang="en-GB" sz="2400" smtClean="0"/>
          </a:p>
        </p:txBody>
      </p:sp>
      <p:graphicFrame>
        <p:nvGraphicFramePr>
          <p:cNvPr id="335876" name="Group 4"/>
          <p:cNvGraphicFramePr>
            <a:graphicFrameLocks noGrp="1"/>
          </p:cNvGraphicFramePr>
          <p:nvPr>
            <p:ph sz="half" idx="2"/>
          </p:nvPr>
        </p:nvGraphicFramePr>
        <p:xfrm>
          <a:off x="596900" y="3348038"/>
          <a:ext cx="8004175" cy="2286000"/>
        </p:xfrm>
        <a:graphic>
          <a:graphicData uri="http://schemas.openxmlformats.org/drawingml/2006/table">
            <a:tbl>
              <a:tblPr/>
              <a:tblGrid>
                <a:gridCol w="1087438"/>
                <a:gridCol w="512762"/>
                <a:gridCol w="534988"/>
                <a:gridCol w="533400"/>
                <a:gridCol w="533400"/>
                <a:gridCol w="533400"/>
                <a:gridCol w="533400"/>
                <a:gridCol w="533400"/>
                <a:gridCol w="533400"/>
                <a:gridCol w="533400"/>
                <a:gridCol w="534987"/>
                <a:gridCol w="533400"/>
                <a:gridCol w="533400"/>
                <a:gridCol w="533400"/>
              </a:tblGrid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 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Príprava stavov</a:t>
            </a:r>
            <a:endParaRPr lang="en-GB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8129588" cy="1554163"/>
          </a:xfrm>
        </p:spPr>
        <p:txBody>
          <a:bodyPr/>
          <a:lstStyle/>
          <a:p>
            <a:pPr eaLnBrk="1" hangingPunct="1"/>
            <a:r>
              <a:rPr lang="sk-SK" sz="2400" smtClean="0"/>
              <a:t>Alica náhodne vyberie príslušný stav</a:t>
            </a:r>
          </a:p>
        </p:txBody>
      </p:sp>
      <p:graphicFrame>
        <p:nvGraphicFramePr>
          <p:cNvPr id="336900" name="Group 4"/>
          <p:cNvGraphicFramePr>
            <a:graphicFrameLocks noGrp="1"/>
          </p:cNvGraphicFramePr>
          <p:nvPr>
            <p:ph sz="half" idx="2"/>
          </p:nvPr>
        </p:nvGraphicFramePr>
        <p:xfrm>
          <a:off x="596900" y="3348038"/>
          <a:ext cx="8004175" cy="2286000"/>
        </p:xfrm>
        <a:graphic>
          <a:graphicData uri="http://schemas.openxmlformats.org/drawingml/2006/table">
            <a:tbl>
              <a:tblPr/>
              <a:tblGrid>
                <a:gridCol w="1087438"/>
                <a:gridCol w="512762"/>
                <a:gridCol w="534988"/>
                <a:gridCol w="533400"/>
                <a:gridCol w="533400"/>
                <a:gridCol w="533400"/>
                <a:gridCol w="533400"/>
                <a:gridCol w="533400"/>
                <a:gridCol w="533400"/>
                <a:gridCol w="533400"/>
                <a:gridCol w="534987"/>
                <a:gridCol w="533400"/>
                <a:gridCol w="533400"/>
                <a:gridCol w="533400"/>
              </a:tblGrid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 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 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Eva útočí</a:t>
            </a:r>
            <a:endParaRPr lang="en-GB" smtClean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8129588" cy="1554163"/>
          </a:xfrm>
        </p:spPr>
        <p:txBody>
          <a:bodyPr/>
          <a:lstStyle/>
          <a:p>
            <a:pPr eaLnBrk="1" hangingPunct="1"/>
            <a:r>
              <a:rPr lang="sk-SK" sz="2400" smtClean="0"/>
              <a:t>Vyrobený stav Alica pošle Bobovi, odchytí ho však Eva</a:t>
            </a:r>
            <a:endParaRPr lang="en-US" sz="2400" smtClean="0">
              <a:sym typeface="Wingdings" pitchFamily="2" charset="2"/>
            </a:endParaRPr>
          </a:p>
          <a:p>
            <a:pPr eaLnBrk="1" hangingPunct="1"/>
            <a:r>
              <a:rPr lang="sk-SK" sz="2400" smtClean="0"/>
              <a:t>Eva náhodne vyberie bázu a zmeria v nej stav. Zmeraný stav pošle potom Bobovi</a:t>
            </a:r>
            <a:endParaRPr lang="en-GB" sz="2400" smtClean="0"/>
          </a:p>
        </p:txBody>
      </p:sp>
      <p:graphicFrame>
        <p:nvGraphicFramePr>
          <p:cNvPr id="338017" name="Group 97"/>
          <p:cNvGraphicFramePr>
            <a:graphicFrameLocks noGrp="1"/>
          </p:cNvGraphicFramePr>
          <p:nvPr>
            <p:ph sz="half" idx="2"/>
          </p:nvPr>
        </p:nvGraphicFramePr>
        <p:xfrm>
          <a:off x="596900" y="3348038"/>
          <a:ext cx="8004175" cy="2286000"/>
        </p:xfrm>
        <a:graphic>
          <a:graphicData uri="http://schemas.openxmlformats.org/drawingml/2006/table">
            <a:tbl>
              <a:tblPr/>
              <a:tblGrid>
                <a:gridCol w="1087438"/>
                <a:gridCol w="512762"/>
                <a:gridCol w="534988"/>
                <a:gridCol w="533400"/>
                <a:gridCol w="533400"/>
                <a:gridCol w="533400"/>
                <a:gridCol w="533400"/>
                <a:gridCol w="533400"/>
                <a:gridCol w="533400"/>
                <a:gridCol w="533400"/>
                <a:gridCol w="534987"/>
                <a:gridCol w="533400"/>
                <a:gridCol w="533400"/>
                <a:gridCol w="533400"/>
              </a:tblGrid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Príprava merania</a:t>
            </a:r>
            <a:endParaRPr lang="en-GB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8129588" cy="1554163"/>
          </a:xfrm>
        </p:spPr>
        <p:txBody>
          <a:bodyPr/>
          <a:lstStyle/>
          <a:p>
            <a:pPr eaLnBrk="1" hangingPunct="1"/>
            <a:r>
              <a:rPr lang="sk-SK" sz="2400" smtClean="0"/>
              <a:t>Bob náhodne vyberie bázu a zmeria stav, ktorý mu poslala Eva</a:t>
            </a:r>
            <a:endParaRPr lang="en-GB" sz="2400" smtClean="0"/>
          </a:p>
        </p:txBody>
      </p:sp>
      <p:graphicFrame>
        <p:nvGraphicFramePr>
          <p:cNvPr id="347260" name="Group 124"/>
          <p:cNvGraphicFramePr>
            <a:graphicFrameLocks noGrp="1"/>
          </p:cNvGraphicFramePr>
          <p:nvPr>
            <p:ph sz="half" idx="2"/>
          </p:nvPr>
        </p:nvGraphicFramePr>
        <p:xfrm>
          <a:off x="596900" y="3049588"/>
          <a:ext cx="8004175" cy="2743200"/>
        </p:xfrm>
        <a:graphic>
          <a:graphicData uri="http://schemas.openxmlformats.org/drawingml/2006/table">
            <a:tbl>
              <a:tblPr/>
              <a:tblGrid>
                <a:gridCol w="1087438"/>
                <a:gridCol w="512762"/>
                <a:gridCol w="534988"/>
                <a:gridCol w="533400"/>
                <a:gridCol w="533400"/>
                <a:gridCol w="533400"/>
                <a:gridCol w="533400"/>
                <a:gridCol w="533400"/>
                <a:gridCol w="533400"/>
                <a:gridCol w="533400"/>
                <a:gridCol w="534987"/>
                <a:gridCol w="533400"/>
                <a:gridCol w="533400"/>
                <a:gridCol w="533400"/>
              </a:tblGrid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CFEDA"/>
                          </a:solidFill>
                          <a:effectDag name="">
                            <a:cont type="tree" name="">
                              <a:effect ref="fillLine"/>
                              <a:outerShdw dist="38100" dir="13500000" algn="br">
                                <a:srgbClr val="FEFFE7"/>
                              </a:outerShdw>
                            </a:cont>
                            <a:cont type="tree" name="">
                              <a:effect ref="fillLine"/>
                              <a:outerShdw dist="38100" dir="2700000" algn="tl">
                                <a:srgbClr val="979882"/>
                              </a:outerShdw>
                            </a:cont>
                            <a:effect ref="fillLine"/>
                          </a:effectDag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B-báza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Zverejnenie báz</a:t>
            </a:r>
            <a:endParaRPr lang="en-GB" smtClean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8129588" cy="1554163"/>
          </a:xfrm>
        </p:spPr>
        <p:txBody>
          <a:bodyPr/>
          <a:lstStyle/>
          <a:p>
            <a:pPr eaLnBrk="1" hangingPunct="1"/>
            <a:r>
              <a:rPr lang="sk-SK" sz="2400" smtClean="0"/>
              <a:t>Alica a Bob zverejnia bázy, toto zverejnenie odpočuje aj Eva</a:t>
            </a:r>
            <a:endParaRPr lang="en-GB" sz="2400" smtClean="0"/>
          </a:p>
        </p:txBody>
      </p:sp>
      <p:graphicFrame>
        <p:nvGraphicFramePr>
          <p:cNvPr id="348164" name="Group 4"/>
          <p:cNvGraphicFramePr>
            <a:graphicFrameLocks noGrp="1"/>
          </p:cNvGraphicFramePr>
          <p:nvPr>
            <p:ph sz="half" idx="2"/>
          </p:nvPr>
        </p:nvGraphicFramePr>
        <p:xfrm>
          <a:off x="596900" y="3049588"/>
          <a:ext cx="8004175" cy="2743200"/>
        </p:xfrm>
        <a:graphic>
          <a:graphicData uri="http://schemas.openxmlformats.org/drawingml/2006/table">
            <a:tbl>
              <a:tblPr/>
              <a:tblGrid>
                <a:gridCol w="1087438"/>
                <a:gridCol w="512762"/>
                <a:gridCol w="534988"/>
                <a:gridCol w="533400"/>
                <a:gridCol w="533400"/>
                <a:gridCol w="533400"/>
                <a:gridCol w="533400"/>
                <a:gridCol w="533400"/>
                <a:gridCol w="533400"/>
                <a:gridCol w="533400"/>
                <a:gridCol w="534987"/>
                <a:gridCol w="533400"/>
                <a:gridCol w="533400"/>
                <a:gridCol w="533400"/>
              </a:tblGrid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B-báza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Vylúčenie nekorelovaných výsledkov</a:t>
            </a:r>
            <a:endParaRPr lang="en-GB" smtClean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8129588" cy="1554163"/>
          </a:xfrm>
        </p:spPr>
        <p:txBody>
          <a:bodyPr/>
          <a:lstStyle/>
          <a:p>
            <a:pPr eaLnBrk="1" hangingPunct="1"/>
            <a:r>
              <a:rPr lang="sk-SK" sz="2400" smtClean="0"/>
              <a:t>Alica a Bob si nechajú len tie namerané hodnoty, ktoré vznikli pri meraní v rovnakej báze</a:t>
            </a:r>
          </a:p>
          <a:p>
            <a:pPr eaLnBrk="1" hangingPunct="1"/>
            <a:r>
              <a:rPr lang="sk-SK" sz="2400" smtClean="0"/>
              <a:t>To isté urobí aj Eva</a:t>
            </a:r>
            <a:endParaRPr lang="en-GB" sz="2400" smtClean="0"/>
          </a:p>
        </p:txBody>
      </p:sp>
      <p:graphicFrame>
        <p:nvGraphicFramePr>
          <p:cNvPr id="341307" name="Group 315"/>
          <p:cNvGraphicFramePr>
            <a:graphicFrameLocks noGrp="1"/>
          </p:cNvGraphicFramePr>
          <p:nvPr>
            <p:ph sz="half" idx="2"/>
          </p:nvPr>
        </p:nvGraphicFramePr>
        <p:xfrm>
          <a:off x="596900" y="3376613"/>
          <a:ext cx="8004175" cy="2743200"/>
        </p:xfrm>
        <a:graphic>
          <a:graphicData uri="http://schemas.openxmlformats.org/drawingml/2006/table">
            <a:tbl>
              <a:tblPr/>
              <a:tblGrid>
                <a:gridCol w="1087438"/>
                <a:gridCol w="512762"/>
                <a:gridCol w="534988"/>
                <a:gridCol w="533400"/>
                <a:gridCol w="533400"/>
                <a:gridCol w="533400"/>
                <a:gridCol w="533400"/>
                <a:gridCol w="533400"/>
                <a:gridCol w="533400"/>
                <a:gridCol w="533400"/>
                <a:gridCol w="534987"/>
                <a:gridCol w="533400"/>
                <a:gridCol w="533400"/>
                <a:gridCol w="533400"/>
              </a:tblGrid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-b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B-báza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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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B-stav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1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0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1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1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1</a:t>
                      </a: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Overovanie kódu</a:t>
            </a:r>
            <a:endParaRPr lang="en-GB" smtClean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8129588" cy="1554163"/>
          </a:xfrm>
        </p:spPr>
        <p:txBody>
          <a:bodyPr/>
          <a:lstStyle/>
          <a:p>
            <a:pPr eaLnBrk="1" hangingPunct="1"/>
            <a:r>
              <a:rPr lang="sk-SK" sz="2400" smtClean="0"/>
              <a:t>Alica náhodne vyberie pozície na zverejnenie</a:t>
            </a:r>
          </a:p>
          <a:p>
            <a:pPr eaLnBrk="1" hangingPunct="1"/>
            <a:r>
              <a:rPr lang="sk-SK" sz="2400" smtClean="0"/>
              <a:t>Alica pozície zverejní, dozvie sa ich aj Eva</a:t>
            </a:r>
            <a:endParaRPr lang="en-GB" sz="2400" smtClean="0"/>
          </a:p>
        </p:txBody>
      </p:sp>
      <p:graphicFrame>
        <p:nvGraphicFramePr>
          <p:cNvPr id="342020" name="Group 4"/>
          <p:cNvGraphicFramePr>
            <a:graphicFrameLocks noGrp="1"/>
          </p:cNvGraphicFramePr>
          <p:nvPr>
            <p:ph sz="half" idx="2"/>
          </p:nvPr>
        </p:nvGraphicFramePr>
        <p:xfrm>
          <a:off x="596900" y="3348038"/>
          <a:ext cx="8004175" cy="2286000"/>
        </p:xfrm>
        <a:graphic>
          <a:graphicData uri="http://schemas.openxmlformats.org/drawingml/2006/table">
            <a:tbl>
              <a:tblPr/>
              <a:tblGrid>
                <a:gridCol w="1087438"/>
                <a:gridCol w="512762"/>
                <a:gridCol w="534988"/>
                <a:gridCol w="533400"/>
                <a:gridCol w="533400"/>
                <a:gridCol w="531812"/>
                <a:gridCol w="534988"/>
                <a:gridCol w="533400"/>
                <a:gridCol w="533400"/>
                <a:gridCol w="533400"/>
                <a:gridCol w="534987"/>
                <a:gridCol w="533400"/>
                <a:gridCol w="533400"/>
                <a:gridCol w="533400"/>
              </a:tblGrid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ód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Pozície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Overovanie kódu</a:t>
            </a:r>
            <a:endParaRPr lang="en-GB" smtClean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828800"/>
            <a:ext cx="8129588" cy="1554163"/>
          </a:xfrm>
        </p:spPr>
        <p:txBody>
          <a:bodyPr/>
          <a:lstStyle/>
          <a:p>
            <a:pPr eaLnBrk="1" hangingPunct="1"/>
            <a:r>
              <a:rPr lang="sk-SK" sz="2400" smtClean="0"/>
              <a:t>Bob zverejní kód na pozíciách určených Alicou</a:t>
            </a:r>
          </a:p>
          <a:p>
            <a:pPr eaLnBrk="1" hangingPunct="1"/>
            <a:r>
              <a:rPr lang="sk-SK" sz="2400" smtClean="0"/>
              <a:t>Alica sa s Bobom dohodnú na zamietnutí kódu</a:t>
            </a:r>
            <a:endParaRPr lang="en-GB" sz="2400" smtClean="0"/>
          </a:p>
        </p:txBody>
      </p:sp>
      <p:graphicFrame>
        <p:nvGraphicFramePr>
          <p:cNvPr id="350212" name="Group 4"/>
          <p:cNvGraphicFramePr>
            <a:graphicFrameLocks noGrp="1"/>
          </p:cNvGraphicFramePr>
          <p:nvPr>
            <p:ph sz="half" idx="2"/>
          </p:nvPr>
        </p:nvGraphicFramePr>
        <p:xfrm>
          <a:off x="596900" y="3348038"/>
          <a:ext cx="8004175" cy="2286000"/>
        </p:xfrm>
        <a:graphic>
          <a:graphicData uri="http://schemas.openxmlformats.org/drawingml/2006/table">
            <a:tbl>
              <a:tblPr/>
              <a:tblGrid>
                <a:gridCol w="1087438"/>
                <a:gridCol w="512762"/>
                <a:gridCol w="534988"/>
                <a:gridCol w="533400"/>
                <a:gridCol w="533400"/>
                <a:gridCol w="531812"/>
                <a:gridCol w="534988"/>
                <a:gridCol w="533400"/>
                <a:gridCol w="533400"/>
                <a:gridCol w="533400"/>
                <a:gridCol w="534987"/>
                <a:gridCol w="533400"/>
                <a:gridCol w="533400"/>
                <a:gridCol w="533400"/>
              </a:tblGrid>
              <a:tr h="169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A-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ód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CFEDA"/>
                        </a:solidFill>
                        <a:effectDag name="">
                          <a:cont type="tree" name="">
                            <a:effect ref="fillLine"/>
                            <a:outerShdw dist="38100" dir="13500000" algn="br">
                              <a:srgbClr val="FEFFE7"/>
                            </a:outerShdw>
                          </a:cont>
                          <a:cont type="tree" name="">
                            <a:effect ref="fillLine"/>
                            <a:outerShdw dist="38100" dir="2700000" algn="tl">
                              <a:srgbClr val="979882"/>
                            </a:outerShdw>
                          </a:cont>
                          <a:effect ref="fillLine"/>
                        </a:effectDag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Pozície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B-kód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r>
                        <a:rPr kumimoji="0" lang="sk-SK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 pitchFamily="2" charset="2"/>
                        </a:rPr>
                        <a:t>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sym typeface="Wingdings" pitchFamily="2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CC"/>
                        </a:buClr>
                        <a:buSzPct val="200000"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Čo Eva dokáže?</a:t>
            </a:r>
            <a:endParaRPr lang="en-GB" smtClean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42900" y="1828800"/>
            <a:ext cx="8167688" cy="3759200"/>
          </a:xfrm>
        </p:spPr>
        <p:txBody>
          <a:bodyPr/>
          <a:lstStyle/>
          <a:p>
            <a:pPr eaLnBrk="1" hangingPunct="1"/>
            <a:r>
              <a:rPr lang="sk-SK" sz="2400" smtClean="0"/>
              <a:t>Eva dokáže komunikáciu blokovať</a:t>
            </a:r>
          </a:p>
          <a:p>
            <a:pPr eaLnBrk="1" hangingPunct="1"/>
            <a:r>
              <a:rPr lang="sk-SK" sz="2400" smtClean="0"/>
              <a:t>Množstvo informácie, ktoré o kóde dokáže získať je viazané na pravdepodobnosť, že bude odhalená</a:t>
            </a:r>
          </a:p>
          <a:p>
            <a:pPr eaLnBrk="1" hangingPunct="1"/>
            <a:r>
              <a:rPr lang="sk-SK" sz="2400" smtClean="0"/>
              <a:t>Neexistuje konfigurácia, kde by Eva získala relevantnú časť kódu bez toho, aby bola skoro s istotou odhalená, ak je kód dostatočne dlhý</a:t>
            </a:r>
          </a:p>
          <a:p>
            <a:pPr eaLnBrk="1" hangingPunct="1"/>
            <a:endParaRPr lang="en-GB" sz="24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Plug and play</a:t>
            </a:r>
            <a:endParaRPr lang="en-GB" smtClean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smtClean="0"/>
              <a:t>Id Quantique predáva komerčné zariadenia</a:t>
            </a:r>
            <a:endParaRPr lang="en-GB" smtClean="0"/>
          </a:p>
        </p:txBody>
      </p:sp>
      <p:pic>
        <p:nvPicPr>
          <p:cNvPr id="48132" name="Picture 5" descr="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0150" y="2557463"/>
            <a:ext cx="4048125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Treba nám to? </a:t>
            </a:r>
            <a:endParaRPr lang="en-GB" smtClean="0"/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609600" y="1752600"/>
            <a:ext cx="7978775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en-US" sz="2400">
                <a:solidFill>
                  <a:schemeClr val="accent2"/>
                </a:solidFill>
                <a:effectLst/>
              </a:rPr>
              <a:t> </a:t>
            </a:r>
            <a:r>
              <a:rPr lang="sk-SK" sz="2400">
                <a:solidFill>
                  <a:schemeClr val="tx1"/>
                </a:solidFill>
                <a:effectLst/>
              </a:rPr>
              <a:t>Kvantová kryptografia nebude zaujímavá, kým bude fungovať klasická</a:t>
            </a: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tx1"/>
                </a:solidFill>
                <a:effectLst/>
              </a:rPr>
              <a:t> Práve naše (kvantové) pravidlá však ukazujú zraniteľnosť klasického kryptovania</a:t>
            </a: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tx1"/>
                </a:solidFill>
                <a:effectLst/>
              </a:rPr>
              <a:t> RSA kódovanie je založené na nesymetrii problému hľadania deliteľov veľkého čísla</a:t>
            </a:r>
          </a:p>
          <a:p>
            <a:pPr lvl="1"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tx1"/>
                </a:solidFill>
                <a:effectLst/>
              </a:rPr>
              <a:t> Je ťažké ich nájsť, ale ľahké overiť ich pravosť</a:t>
            </a: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tx1"/>
                </a:solidFill>
                <a:effectLst/>
              </a:rPr>
              <a:t> Kvantová mechanika dokáže túto nesymetriu potlačiť</a:t>
            </a:r>
            <a:endParaRPr lang="en-US" sz="240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Faktorizácia prvočísel </a:t>
            </a:r>
            <a:r>
              <a:rPr lang="sk-SK" smtClean="0">
                <a:solidFill>
                  <a:srgbClr val="FF0000"/>
                </a:solidFill>
              </a:rPr>
              <a:t>(Hra, level 2)</a:t>
            </a:r>
            <a:r>
              <a:rPr lang="sk-SK" smtClean="0"/>
              <a:t> </a:t>
            </a:r>
            <a:endParaRPr lang="en-GB" smtClean="0"/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609600" y="1752600"/>
            <a:ext cx="7978775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en-US" sz="2400">
                <a:solidFill>
                  <a:schemeClr val="accent2"/>
                </a:solidFill>
                <a:effectLst/>
              </a:rPr>
              <a:t> </a:t>
            </a:r>
            <a:r>
              <a:rPr lang="sk-SK" sz="2400">
                <a:solidFill>
                  <a:schemeClr val="tx1"/>
                </a:solidFill>
                <a:effectLst/>
              </a:rPr>
              <a:t>Zmena (pokazenie) stavu pri meraní bolo iba jedno z našich pravidiel</a:t>
            </a:r>
          </a:p>
          <a:p>
            <a:pPr algn="l" eaLnBrk="1" hangingPunct="1"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sk-SK" sz="2400">
                <a:solidFill>
                  <a:schemeClr val="tx1"/>
                </a:solidFill>
                <a:effectLst/>
              </a:rPr>
              <a:t> V tejto hre využijeme ďalšie, ktoré hovorí o superpozíciách stavov</a:t>
            </a:r>
            <a:endParaRPr lang="en-US" sz="2400">
              <a:solidFill>
                <a:schemeClr val="tx1"/>
              </a:solidFill>
              <a:effectLst/>
            </a:endParaRPr>
          </a:p>
        </p:txBody>
      </p:sp>
      <p:pic>
        <p:nvPicPr>
          <p:cNvPr id="50180" name="Picture 4" descr="gula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56188" y="3344863"/>
            <a:ext cx="3108325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Klasický počítač</a:t>
            </a:r>
            <a:endParaRPr lang="en-US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6260" name="AutoShape 1028"/>
          <p:cNvSpPr>
            <a:spLocks noChangeArrowheads="1"/>
          </p:cNvSpPr>
          <p:nvPr/>
        </p:nvSpPr>
        <p:spPr bwMode="auto">
          <a:xfrm>
            <a:off x="2139950" y="2901950"/>
            <a:ext cx="1054100" cy="1663700"/>
          </a:xfrm>
          <a:prstGeom prst="rightArrow">
            <a:avLst>
              <a:gd name="adj1" fmla="val 50000"/>
              <a:gd name="adj2" fmla="val 50005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sk-SK"/>
          </a:p>
        </p:txBody>
      </p:sp>
      <p:sp>
        <p:nvSpPr>
          <p:cNvPr id="96261" name="AutoShape 1029"/>
          <p:cNvSpPr>
            <a:spLocks noChangeArrowheads="1"/>
          </p:cNvSpPr>
          <p:nvPr/>
        </p:nvSpPr>
        <p:spPr bwMode="auto">
          <a:xfrm>
            <a:off x="3435350" y="2063750"/>
            <a:ext cx="2273300" cy="4102100"/>
          </a:xfrm>
          <a:prstGeom prst="roundRect">
            <a:avLst>
              <a:gd name="adj" fmla="val 12495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sk-SK"/>
          </a:p>
        </p:txBody>
      </p:sp>
      <p:sp>
        <p:nvSpPr>
          <p:cNvPr id="96262" name="AutoShape 1030"/>
          <p:cNvSpPr>
            <a:spLocks noChangeArrowheads="1"/>
          </p:cNvSpPr>
          <p:nvPr/>
        </p:nvSpPr>
        <p:spPr bwMode="auto">
          <a:xfrm>
            <a:off x="5949950" y="3054350"/>
            <a:ext cx="1054100" cy="1663700"/>
          </a:xfrm>
          <a:prstGeom prst="rightArrow">
            <a:avLst>
              <a:gd name="adj1" fmla="val 50000"/>
              <a:gd name="adj2" fmla="val 50005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sk-SK"/>
          </a:p>
        </p:txBody>
      </p:sp>
      <p:grpSp>
        <p:nvGrpSpPr>
          <p:cNvPr id="2" name="Group 1055"/>
          <p:cNvGrpSpPr>
            <a:grpSpLocks/>
          </p:cNvGrpSpPr>
          <p:nvPr/>
        </p:nvGrpSpPr>
        <p:grpSpPr bwMode="auto">
          <a:xfrm>
            <a:off x="541338" y="2432050"/>
            <a:ext cx="8026400" cy="484188"/>
            <a:chOff x="341" y="1532"/>
            <a:chExt cx="5056" cy="305"/>
          </a:xfrm>
        </p:grpSpPr>
        <p:sp>
          <p:nvSpPr>
            <p:cNvPr id="51231" name="Rectangle 1027"/>
            <p:cNvSpPr>
              <a:spLocks noChangeArrowheads="1"/>
            </p:cNvSpPr>
            <p:nvPr/>
          </p:nvSpPr>
          <p:spPr bwMode="auto">
            <a:xfrm>
              <a:off x="341" y="1532"/>
              <a:ext cx="488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000 </a:t>
              </a:r>
            </a:p>
          </p:txBody>
        </p:sp>
        <p:sp>
          <p:nvSpPr>
            <p:cNvPr id="51232" name="Rectangle 1031"/>
            <p:cNvSpPr>
              <a:spLocks noChangeArrowheads="1"/>
            </p:cNvSpPr>
            <p:nvPr/>
          </p:nvSpPr>
          <p:spPr bwMode="auto">
            <a:xfrm>
              <a:off x="4717" y="1551"/>
              <a:ext cx="680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F(000)</a:t>
              </a:r>
            </a:p>
          </p:txBody>
        </p:sp>
      </p:grpSp>
      <p:sp>
        <p:nvSpPr>
          <p:cNvPr id="51207" name="Rectangle 1032"/>
          <p:cNvSpPr>
            <a:spLocks noChangeArrowheads="1"/>
          </p:cNvSpPr>
          <p:nvPr/>
        </p:nvSpPr>
        <p:spPr bwMode="auto">
          <a:xfrm>
            <a:off x="3871913" y="3506788"/>
            <a:ext cx="1225550" cy="698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l"/>
            <a:r>
              <a:rPr lang="en-US" altLang="en-GB" sz="4000">
                <a:solidFill>
                  <a:schemeClr val="tx1"/>
                </a:solidFill>
                <a:effectLst/>
                <a:latin typeface="Arial" charset="0"/>
              </a:rPr>
              <a:t>F(x)</a:t>
            </a:r>
          </a:p>
        </p:txBody>
      </p:sp>
      <p:sp>
        <p:nvSpPr>
          <p:cNvPr id="51208" name="Rectangle 1033"/>
          <p:cNvSpPr>
            <a:spLocks noChangeArrowheads="1"/>
          </p:cNvSpPr>
          <p:nvPr/>
        </p:nvSpPr>
        <p:spPr bwMode="auto">
          <a:xfrm>
            <a:off x="3871913" y="2576513"/>
            <a:ext cx="1300162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/>
            <a:r>
              <a:rPr lang="sk-SK" altLang="en-GB" sz="2400">
                <a:solidFill>
                  <a:schemeClr val="tx1"/>
                </a:solidFill>
                <a:effectLst/>
                <a:latin typeface="Arial" charset="0"/>
              </a:rPr>
              <a:t>Klasický</a:t>
            </a:r>
            <a:endParaRPr lang="en-US" altLang="en-GB" sz="2400"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209" name="Rectangle 1034"/>
          <p:cNvSpPr>
            <a:spLocks noChangeArrowheads="1"/>
          </p:cNvSpPr>
          <p:nvPr/>
        </p:nvSpPr>
        <p:spPr bwMode="auto">
          <a:xfrm>
            <a:off x="3867150" y="4911725"/>
            <a:ext cx="13684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/>
            <a:r>
              <a:rPr lang="sk-SK" altLang="en-GB" sz="2400">
                <a:solidFill>
                  <a:schemeClr val="tx1"/>
                </a:solidFill>
                <a:effectLst/>
                <a:latin typeface="Arial" charset="0"/>
              </a:rPr>
              <a:t>procesor</a:t>
            </a:r>
            <a:endParaRPr lang="en-US" altLang="en-GB" sz="2400"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3" name="Group 1056"/>
          <p:cNvGrpSpPr>
            <a:grpSpLocks/>
          </p:cNvGrpSpPr>
          <p:nvPr/>
        </p:nvGrpSpPr>
        <p:grpSpPr bwMode="auto">
          <a:xfrm>
            <a:off x="547688" y="2771775"/>
            <a:ext cx="8002587" cy="484188"/>
            <a:chOff x="341" y="1532"/>
            <a:chExt cx="5058" cy="305"/>
          </a:xfrm>
        </p:grpSpPr>
        <p:sp>
          <p:nvSpPr>
            <p:cNvPr id="51229" name="Rectangle 1057"/>
            <p:cNvSpPr>
              <a:spLocks noChangeArrowheads="1"/>
            </p:cNvSpPr>
            <p:nvPr/>
          </p:nvSpPr>
          <p:spPr bwMode="auto">
            <a:xfrm>
              <a:off x="341" y="1532"/>
              <a:ext cx="490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00</a:t>
              </a:r>
              <a:r>
                <a:rPr lang="en-GB" altLang="en-GB" sz="2400">
                  <a:solidFill>
                    <a:schemeClr val="tx1"/>
                  </a:solidFill>
                  <a:effectLst/>
                  <a:latin typeface="Arial" charset="0"/>
                </a:rPr>
                <a:t>1</a:t>
              </a:r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 </a:t>
              </a:r>
            </a:p>
          </p:txBody>
        </p:sp>
        <p:sp>
          <p:nvSpPr>
            <p:cNvPr id="51230" name="Rectangle 1058"/>
            <p:cNvSpPr>
              <a:spLocks noChangeArrowheads="1"/>
            </p:cNvSpPr>
            <p:nvPr/>
          </p:nvSpPr>
          <p:spPr bwMode="auto">
            <a:xfrm>
              <a:off x="4717" y="1551"/>
              <a:ext cx="68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F(00</a:t>
              </a:r>
              <a:r>
                <a:rPr lang="en-GB" altLang="en-GB" sz="2400">
                  <a:solidFill>
                    <a:schemeClr val="tx1"/>
                  </a:solidFill>
                  <a:effectLst/>
                  <a:latin typeface="Arial" charset="0"/>
                </a:rPr>
                <a:t>1</a:t>
              </a:r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)</a:t>
              </a:r>
            </a:p>
          </p:txBody>
        </p:sp>
      </p:grpSp>
      <p:grpSp>
        <p:nvGrpSpPr>
          <p:cNvPr id="4" name="Group 1059"/>
          <p:cNvGrpSpPr>
            <a:grpSpLocks/>
          </p:cNvGrpSpPr>
          <p:nvPr/>
        </p:nvGrpSpPr>
        <p:grpSpPr bwMode="auto">
          <a:xfrm>
            <a:off x="546100" y="3122613"/>
            <a:ext cx="8026400" cy="484187"/>
            <a:chOff x="341" y="1532"/>
            <a:chExt cx="5056" cy="305"/>
          </a:xfrm>
        </p:grpSpPr>
        <p:sp>
          <p:nvSpPr>
            <p:cNvPr id="51227" name="Rectangle 1060"/>
            <p:cNvSpPr>
              <a:spLocks noChangeArrowheads="1"/>
            </p:cNvSpPr>
            <p:nvPr/>
          </p:nvSpPr>
          <p:spPr bwMode="auto">
            <a:xfrm>
              <a:off x="341" y="1532"/>
              <a:ext cx="488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0</a:t>
              </a:r>
              <a:r>
                <a:rPr lang="en-GB" altLang="en-GB" sz="2400">
                  <a:solidFill>
                    <a:schemeClr val="tx1"/>
                  </a:solidFill>
                  <a:effectLst/>
                  <a:latin typeface="Arial" charset="0"/>
                </a:rPr>
                <a:t>1</a:t>
              </a:r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0 </a:t>
              </a:r>
            </a:p>
          </p:txBody>
        </p:sp>
        <p:sp>
          <p:nvSpPr>
            <p:cNvPr id="51228" name="Rectangle 1061"/>
            <p:cNvSpPr>
              <a:spLocks noChangeArrowheads="1"/>
            </p:cNvSpPr>
            <p:nvPr/>
          </p:nvSpPr>
          <p:spPr bwMode="auto">
            <a:xfrm>
              <a:off x="4717" y="1551"/>
              <a:ext cx="680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F(0</a:t>
              </a:r>
              <a:r>
                <a:rPr lang="en-GB" altLang="en-GB" sz="2400">
                  <a:solidFill>
                    <a:schemeClr val="tx1"/>
                  </a:solidFill>
                  <a:effectLst/>
                  <a:latin typeface="Arial" charset="0"/>
                </a:rPr>
                <a:t>1</a:t>
              </a:r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0)</a:t>
              </a:r>
            </a:p>
          </p:txBody>
        </p:sp>
      </p:grpSp>
      <p:grpSp>
        <p:nvGrpSpPr>
          <p:cNvPr id="5" name="Group 1062"/>
          <p:cNvGrpSpPr>
            <a:grpSpLocks/>
          </p:cNvGrpSpPr>
          <p:nvPr/>
        </p:nvGrpSpPr>
        <p:grpSpPr bwMode="auto">
          <a:xfrm>
            <a:off x="546100" y="3446463"/>
            <a:ext cx="8039100" cy="484187"/>
            <a:chOff x="341" y="1532"/>
            <a:chExt cx="5055" cy="305"/>
          </a:xfrm>
        </p:grpSpPr>
        <p:sp>
          <p:nvSpPr>
            <p:cNvPr id="51225" name="Rectangle 1063"/>
            <p:cNvSpPr>
              <a:spLocks noChangeArrowheads="1"/>
            </p:cNvSpPr>
            <p:nvPr/>
          </p:nvSpPr>
          <p:spPr bwMode="auto">
            <a:xfrm>
              <a:off x="341" y="1532"/>
              <a:ext cx="487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0</a:t>
              </a:r>
              <a:r>
                <a:rPr lang="en-GB" altLang="en-GB" sz="2400">
                  <a:solidFill>
                    <a:schemeClr val="tx1"/>
                  </a:solidFill>
                  <a:effectLst/>
                  <a:latin typeface="Arial" charset="0"/>
                </a:rPr>
                <a:t>11</a:t>
              </a:r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 </a:t>
              </a:r>
            </a:p>
          </p:txBody>
        </p:sp>
        <p:sp>
          <p:nvSpPr>
            <p:cNvPr id="51226" name="Rectangle 1064"/>
            <p:cNvSpPr>
              <a:spLocks noChangeArrowheads="1"/>
            </p:cNvSpPr>
            <p:nvPr/>
          </p:nvSpPr>
          <p:spPr bwMode="auto">
            <a:xfrm>
              <a:off x="4717" y="1551"/>
              <a:ext cx="679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F(0</a:t>
              </a:r>
              <a:r>
                <a:rPr lang="en-GB" altLang="en-GB" sz="2400">
                  <a:solidFill>
                    <a:schemeClr val="tx1"/>
                  </a:solidFill>
                  <a:effectLst/>
                  <a:latin typeface="Arial" charset="0"/>
                </a:rPr>
                <a:t>11</a:t>
              </a:r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)</a:t>
              </a:r>
            </a:p>
          </p:txBody>
        </p:sp>
      </p:grpSp>
      <p:grpSp>
        <p:nvGrpSpPr>
          <p:cNvPr id="6" name="Group 1065"/>
          <p:cNvGrpSpPr>
            <a:grpSpLocks/>
          </p:cNvGrpSpPr>
          <p:nvPr/>
        </p:nvGrpSpPr>
        <p:grpSpPr bwMode="auto">
          <a:xfrm>
            <a:off x="533400" y="3794125"/>
            <a:ext cx="8026400" cy="484188"/>
            <a:chOff x="341" y="1532"/>
            <a:chExt cx="5056" cy="305"/>
          </a:xfrm>
        </p:grpSpPr>
        <p:sp>
          <p:nvSpPr>
            <p:cNvPr id="51223" name="Rectangle 1066"/>
            <p:cNvSpPr>
              <a:spLocks noChangeArrowheads="1"/>
            </p:cNvSpPr>
            <p:nvPr/>
          </p:nvSpPr>
          <p:spPr bwMode="auto">
            <a:xfrm>
              <a:off x="341" y="1532"/>
              <a:ext cx="488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GB" altLang="en-GB" sz="2400">
                  <a:solidFill>
                    <a:schemeClr val="tx1"/>
                  </a:solidFill>
                  <a:effectLst/>
                  <a:latin typeface="Arial" charset="0"/>
                </a:rPr>
                <a:t>1</a:t>
              </a:r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00 </a:t>
              </a:r>
            </a:p>
          </p:txBody>
        </p:sp>
        <p:sp>
          <p:nvSpPr>
            <p:cNvPr id="51224" name="Rectangle 1067"/>
            <p:cNvSpPr>
              <a:spLocks noChangeArrowheads="1"/>
            </p:cNvSpPr>
            <p:nvPr/>
          </p:nvSpPr>
          <p:spPr bwMode="auto">
            <a:xfrm>
              <a:off x="4717" y="1551"/>
              <a:ext cx="680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F(</a:t>
              </a:r>
              <a:r>
                <a:rPr lang="en-GB" altLang="en-GB" sz="2400">
                  <a:solidFill>
                    <a:schemeClr val="tx1"/>
                  </a:solidFill>
                  <a:effectLst/>
                  <a:latin typeface="Arial" charset="0"/>
                </a:rPr>
                <a:t>1</a:t>
              </a:r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00)</a:t>
              </a:r>
            </a:p>
          </p:txBody>
        </p:sp>
      </p:grpSp>
      <p:grpSp>
        <p:nvGrpSpPr>
          <p:cNvPr id="7" name="Group 1068"/>
          <p:cNvGrpSpPr>
            <a:grpSpLocks/>
          </p:cNvGrpSpPr>
          <p:nvPr/>
        </p:nvGrpSpPr>
        <p:grpSpPr bwMode="auto">
          <a:xfrm>
            <a:off x="546100" y="4130675"/>
            <a:ext cx="8026400" cy="484188"/>
            <a:chOff x="341" y="1532"/>
            <a:chExt cx="5056" cy="305"/>
          </a:xfrm>
        </p:grpSpPr>
        <p:sp>
          <p:nvSpPr>
            <p:cNvPr id="51221" name="Rectangle 1069"/>
            <p:cNvSpPr>
              <a:spLocks noChangeArrowheads="1"/>
            </p:cNvSpPr>
            <p:nvPr/>
          </p:nvSpPr>
          <p:spPr bwMode="auto">
            <a:xfrm>
              <a:off x="341" y="1532"/>
              <a:ext cx="488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GB" altLang="en-GB" sz="2400">
                  <a:solidFill>
                    <a:schemeClr val="tx1"/>
                  </a:solidFill>
                  <a:effectLst/>
                  <a:latin typeface="Arial" charset="0"/>
                </a:rPr>
                <a:t>1</a:t>
              </a:r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0</a:t>
              </a:r>
              <a:r>
                <a:rPr lang="en-GB" altLang="en-GB" sz="2400">
                  <a:solidFill>
                    <a:schemeClr val="tx1"/>
                  </a:solidFill>
                  <a:effectLst/>
                  <a:latin typeface="Arial" charset="0"/>
                </a:rPr>
                <a:t>1</a:t>
              </a:r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 </a:t>
              </a:r>
            </a:p>
          </p:txBody>
        </p:sp>
        <p:sp>
          <p:nvSpPr>
            <p:cNvPr id="51222" name="Rectangle 1070"/>
            <p:cNvSpPr>
              <a:spLocks noChangeArrowheads="1"/>
            </p:cNvSpPr>
            <p:nvPr/>
          </p:nvSpPr>
          <p:spPr bwMode="auto">
            <a:xfrm>
              <a:off x="4717" y="1551"/>
              <a:ext cx="680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F(</a:t>
              </a:r>
              <a:r>
                <a:rPr lang="en-GB" altLang="en-GB" sz="2400">
                  <a:solidFill>
                    <a:schemeClr val="tx1"/>
                  </a:solidFill>
                  <a:effectLst/>
                  <a:latin typeface="Arial" charset="0"/>
                </a:rPr>
                <a:t>1</a:t>
              </a:r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0</a:t>
              </a:r>
              <a:r>
                <a:rPr lang="en-GB" altLang="en-GB" sz="2400">
                  <a:solidFill>
                    <a:schemeClr val="tx1"/>
                  </a:solidFill>
                  <a:effectLst/>
                  <a:latin typeface="Arial" charset="0"/>
                </a:rPr>
                <a:t>1</a:t>
              </a:r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)</a:t>
              </a:r>
            </a:p>
          </p:txBody>
        </p:sp>
      </p:grpSp>
      <p:grpSp>
        <p:nvGrpSpPr>
          <p:cNvPr id="8" name="Group 1071"/>
          <p:cNvGrpSpPr>
            <a:grpSpLocks/>
          </p:cNvGrpSpPr>
          <p:nvPr/>
        </p:nvGrpSpPr>
        <p:grpSpPr bwMode="auto">
          <a:xfrm>
            <a:off x="558800" y="4479925"/>
            <a:ext cx="8026400" cy="484188"/>
            <a:chOff x="341" y="1532"/>
            <a:chExt cx="5056" cy="305"/>
          </a:xfrm>
        </p:grpSpPr>
        <p:sp>
          <p:nvSpPr>
            <p:cNvPr id="51219" name="Rectangle 1072"/>
            <p:cNvSpPr>
              <a:spLocks noChangeArrowheads="1"/>
            </p:cNvSpPr>
            <p:nvPr/>
          </p:nvSpPr>
          <p:spPr bwMode="auto">
            <a:xfrm>
              <a:off x="341" y="1532"/>
              <a:ext cx="488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GB" altLang="en-GB" sz="2400">
                  <a:solidFill>
                    <a:schemeClr val="tx1"/>
                  </a:solidFill>
                  <a:effectLst/>
                  <a:latin typeface="Arial" charset="0"/>
                </a:rPr>
                <a:t>11</a:t>
              </a:r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0 </a:t>
              </a:r>
            </a:p>
          </p:txBody>
        </p:sp>
        <p:sp>
          <p:nvSpPr>
            <p:cNvPr id="51220" name="Rectangle 1073"/>
            <p:cNvSpPr>
              <a:spLocks noChangeArrowheads="1"/>
            </p:cNvSpPr>
            <p:nvPr/>
          </p:nvSpPr>
          <p:spPr bwMode="auto">
            <a:xfrm>
              <a:off x="4717" y="1551"/>
              <a:ext cx="680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F(</a:t>
              </a:r>
              <a:r>
                <a:rPr lang="en-GB" altLang="en-GB" sz="2400">
                  <a:solidFill>
                    <a:schemeClr val="tx1"/>
                  </a:solidFill>
                  <a:effectLst/>
                  <a:latin typeface="Arial" charset="0"/>
                </a:rPr>
                <a:t>11</a:t>
              </a:r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0)</a:t>
              </a:r>
            </a:p>
          </p:txBody>
        </p:sp>
      </p:grpSp>
      <p:grpSp>
        <p:nvGrpSpPr>
          <p:cNvPr id="9" name="Group 1074"/>
          <p:cNvGrpSpPr>
            <a:grpSpLocks/>
          </p:cNvGrpSpPr>
          <p:nvPr/>
        </p:nvGrpSpPr>
        <p:grpSpPr bwMode="auto">
          <a:xfrm>
            <a:off x="558800" y="4830763"/>
            <a:ext cx="8026400" cy="484187"/>
            <a:chOff x="341" y="1532"/>
            <a:chExt cx="5056" cy="305"/>
          </a:xfrm>
        </p:grpSpPr>
        <p:sp>
          <p:nvSpPr>
            <p:cNvPr id="51217" name="Rectangle 1075"/>
            <p:cNvSpPr>
              <a:spLocks noChangeArrowheads="1"/>
            </p:cNvSpPr>
            <p:nvPr/>
          </p:nvSpPr>
          <p:spPr bwMode="auto">
            <a:xfrm>
              <a:off x="341" y="1532"/>
              <a:ext cx="488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GB" altLang="en-GB" sz="2400">
                  <a:solidFill>
                    <a:schemeClr val="tx1"/>
                  </a:solidFill>
                  <a:effectLst/>
                  <a:latin typeface="Arial" charset="0"/>
                </a:rPr>
                <a:t>111</a:t>
              </a:r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 </a:t>
              </a:r>
            </a:p>
          </p:txBody>
        </p:sp>
        <p:sp>
          <p:nvSpPr>
            <p:cNvPr id="51218" name="Rectangle 1076"/>
            <p:cNvSpPr>
              <a:spLocks noChangeArrowheads="1"/>
            </p:cNvSpPr>
            <p:nvPr/>
          </p:nvSpPr>
          <p:spPr bwMode="auto">
            <a:xfrm>
              <a:off x="4717" y="1551"/>
              <a:ext cx="680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F(</a:t>
              </a:r>
              <a:r>
                <a:rPr lang="en-GB" altLang="en-GB" sz="2400">
                  <a:solidFill>
                    <a:schemeClr val="tx1"/>
                  </a:solidFill>
                  <a:effectLst/>
                  <a:latin typeface="Arial" charset="0"/>
                </a:rPr>
                <a:t>111</a:t>
              </a:r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)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Kvantový počítač</a:t>
            </a:r>
            <a:endParaRPr lang="en-US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28600" y="1600200"/>
            <a:ext cx="1533525" cy="4419600"/>
            <a:chOff x="144" y="1008"/>
            <a:chExt cx="966" cy="2784"/>
          </a:xfrm>
        </p:grpSpPr>
        <p:graphicFrame>
          <p:nvGraphicFramePr>
            <p:cNvPr id="12291" name="Object 11"/>
            <p:cNvGraphicFramePr>
              <a:graphicFrameLocks noChangeAspect="1"/>
            </p:cNvGraphicFramePr>
            <p:nvPr/>
          </p:nvGraphicFramePr>
          <p:xfrm>
            <a:off x="144" y="1008"/>
            <a:ext cx="966" cy="2784"/>
          </p:xfrm>
          <a:graphic>
            <a:graphicData uri="http://schemas.openxmlformats.org/presentationml/2006/ole">
              <p:oleObj spid="_x0000_s12291" r:id="rId3" imgW="3378200" imgH="3327400" progId="">
                <p:embed/>
              </p:oleObj>
            </a:graphicData>
          </a:graphic>
        </p:graphicFrame>
        <p:sp>
          <p:nvSpPr>
            <p:cNvPr id="12302" name="Rectangle 3"/>
            <p:cNvSpPr>
              <a:spLocks noChangeArrowheads="1"/>
            </p:cNvSpPr>
            <p:nvPr/>
          </p:nvSpPr>
          <p:spPr bwMode="auto">
            <a:xfrm>
              <a:off x="423" y="1431"/>
              <a:ext cx="488" cy="189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000 </a:t>
              </a:r>
            </a:p>
            <a:p>
              <a:pPr algn="l"/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001</a:t>
              </a:r>
            </a:p>
            <a:p>
              <a:pPr algn="l"/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010</a:t>
              </a:r>
            </a:p>
            <a:p>
              <a:pPr algn="l"/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011</a:t>
              </a:r>
            </a:p>
            <a:p>
              <a:pPr algn="l"/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100</a:t>
              </a:r>
            </a:p>
            <a:p>
              <a:pPr algn="l"/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101</a:t>
              </a:r>
            </a:p>
            <a:p>
              <a:pPr algn="l"/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110</a:t>
              </a:r>
            </a:p>
            <a:p>
              <a:pPr algn="l"/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111</a:t>
              </a:r>
            </a:p>
          </p:txBody>
        </p:sp>
      </p:grpSp>
      <p:sp>
        <p:nvSpPr>
          <p:cNvPr id="77828" name="AutoShape 4"/>
          <p:cNvSpPr>
            <a:spLocks noChangeArrowheads="1"/>
          </p:cNvSpPr>
          <p:nvPr/>
        </p:nvSpPr>
        <p:spPr bwMode="auto">
          <a:xfrm>
            <a:off x="2139950" y="2901950"/>
            <a:ext cx="1054100" cy="1663700"/>
          </a:xfrm>
          <a:prstGeom prst="rightArrow">
            <a:avLst>
              <a:gd name="adj1" fmla="val 50000"/>
              <a:gd name="adj2" fmla="val 50005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sk-SK"/>
          </a:p>
        </p:txBody>
      </p:sp>
      <p:sp>
        <p:nvSpPr>
          <p:cNvPr id="77829" name="AutoShape 5"/>
          <p:cNvSpPr>
            <a:spLocks noChangeArrowheads="1"/>
          </p:cNvSpPr>
          <p:nvPr/>
        </p:nvSpPr>
        <p:spPr bwMode="auto">
          <a:xfrm>
            <a:off x="3435350" y="2063750"/>
            <a:ext cx="2273300" cy="4102100"/>
          </a:xfrm>
          <a:prstGeom prst="roundRect">
            <a:avLst>
              <a:gd name="adj" fmla="val 12495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sk-SK"/>
          </a:p>
        </p:txBody>
      </p:sp>
      <p:sp>
        <p:nvSpPr>
          <p:cNvPr id="77830" name="AutoShape 6"/>
          <p:cNvSpPr>
            <a:spLocks noChangeArrowheads="1"/>
          </p:cNvSpPr>
          <p:nvPr/>
        </p:nvSpPr>
        <p:spPr bwMode="auto">
          <a:xfrm>
            <a:off x="5949950" y="3054350"/>
            <a:ext cx="1054100" cy="1663700"/>
          </a:xfrm>
          <a:prstGeom prst="rightArrow">
            <a:avLst>
              <a:gd name="adj1" fmla="val 50000"/>
              <a:gd name="adj2" fmla="val 50005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sk-SK"/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7315200" y="1600200"/>
            <a:ext cx="1454150" cy="4876800"/>
            <a:chOff x="4608" y="1008"/>
            <a:chExt cx="916" cy="3072"/>
          </a:xfrm>
        </p:grpSpPr>
        <p:graphicFrame>
          <p:nvGraphicFramePr>
            <p:cNvPr id="12290" name="Object 12"/>
            <p:cNvGraphicFramePr>
              <a:graphicFrameLocks noChangeAspect="1"/>
            </p:cNvGraphicFramePr>
            <p:nvPr/>
          </p:nvGraphicFramePr>
          <p:xfrm>
            <a:off x="4608" y="1008"/>
            <a:ext cx="916" cy="3072"/>
          </p:xfrm>
          <a:graphic>
            <a:graphicData uri="http://schemas.openxmlformats.org/presentationml/2006/ole">
              <p:oleObj spid="_x0000_s12290" r:id="rId4" imgW="3378200" imgH="3327400" progId="">
                <p:embed/>
              </p:oleObj>
            </a:graphicData>
          </a:graphic>
        </p:graphicFrame>
        <p:sp>
          <p:nvSpPr>
            <p:cNvPr id="12301" name="Rectangle 7"/>
            <p:cNvSpPr>
              <a:spLocks noChangeArrowheads="1"/>
            </p:cNvSpPr>
            <p:nvPr/>
          </p:nvSpPr>
          <p:spPr bwMode="auto">
            <a:xfrm>
              <a:off x="4743" y="1527"/>
              <a:ext cx="680" cy="212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F(000)</a:t>
              </a:r>
            </a:p>
            <a:p>
              <a:pPr algn="l"/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F(001)</a:t>
              </a:r>
            </a:p>
            <a:p>
              <a:pPr algn="l"/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F(010)</a:t>
              </a:r>
            </a:p>
            <a:p>
              <a:pPr algn="l"/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F(011)</a:t>
              </a:r>
            </a:p>
            <a:p>
              <a:pPr algn="l"/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F(100)</a:t>
              </a:r>
            </a:p>
            <a:p>
              <a:pPr algn="l"/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F(101)</a:t>
              </a:r>
            </a:p>
            <a:p>
              <a:pPr algn="l"/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F(110)</a:t>
              </a:r>
            </a:p>
            <a:p>
              <a:pPr algn="l"/>
              <a:r>
                <a:rPr lang="en-US" altLang="en-GB" sz="2400">
                  <a:solidFill>
                    <a:schemeClr val="tx1"/>
                  </a:solidFill>
                  <a:effectLst/>
                  <a:latin typeface="Arial" charset="0"/>
                </a:rPr>
                <a:t>F(111)</a:t>
              </a:r>
            </a:p>
            <a:p>
              <a:pPr algn="l" latinLnBrk="1"/>
              <a:endParaRPr lang="en-US" altLang="en-GB" sz="2400"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2298" name="Rectangle 8"/>
          <p:cNvSpPr>
            <a:spLocks noChangeArrowheads="1"/>
          </p:cNvSpPr>
          <p:nvPr/>
        </p:nvSpPr>
        <p:spPr bwMode="auto">
          <a:xfrm>
            <a:off x="3871913" y="3506788"/>
            <a:ext cx="1225550" cy="698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l"/>
            <a:r>
              <a:rPr lang="en-US" altLang="en-GB" sz="4000">
                <a:solidFill>
                  <a:schemeClr val="tx1"/>
                </a:solidFill>
                <a:effectLst/>
                <a:latin typeface="Arial" charset="0"/>
              </a:rPr>
              <a:t>F(x)</a:t>
            </a:r>
          </a:p>
        </p:txBody>
      </p:sp>
      <p:sp>
        <p:nvSpPr>
          <p:cNvPr id="12299" name="Rectangle 9"/>
          <p:cNvSpPr>
            <a:spLocks noChangeArrowheads="1"/>
          </p:cNvSpPr>
          <p:nvPr/>
        </p:nvSpPr>
        <p:spPr bwMode="auto">
          <a:xfrm>
            <a:off x="3871913" y="2576513"/>
            <a:ext cx="1519237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/>
            <a:r>
              <a:rPr lang="sk-SK" altLang="en-GB" sz="2400">
                <a:solidFill>
                  <a:schemeClr val="tx1"/>
                </a:solidFill>
                <a:effectLst/>
                <a:latin typeface="Arial" charset="0"/>
              </a:rPr>
              <a:t>Kvantový</a:t>
            </a:r>
            <a:r>
              <a:rPr lang="en-US" altLang="en-GB" sz="2400">
                <a:solidFill>
                  <a:schemeClr val="tx1"/>
                </a:solidFill>
                <a:effectLst/>
                <a:latin typeface="Arial" charset="0"/>
              </a:rPr>
              <a:t> </a:t>
            </a:r>
          </a:p>
        </p:txBody>
      </p:sp>
      <p:sp>
        <p:nvSpPr>
          <p:cNvPr id="12300" name="Rectangle 10"/>
          <p:cNvSpPr>
            <a:spLocks noChangeArrowheads="1"/>
          </p:cNvSpPr>
          <p:nvPr/>
        </p:nvSpPr>
        <p:spPr bwMode="auto">
          <a:xfrm>
            <a:off x="3876675" y="4860925"/>
            <a:ext cx="13684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l"/>
            <a:r>
              <a:rPr lang="sk-SK" altLang="en-GB" sz="2400">
                <a:solidFill>
                  <a:schemeClr val="tx1"/>
                </a:solidFill>
                <a:effectLst/>
                <a:latin typeface="Arial" charset="0"/>
              </a:rPr>
              <a:t>p</a:t>
            </a:r>
            <a:r>
              <a:rPr lang="en-US" altLang="en-GB" sz="2400">
                <a:solidFill>
                  <a:schemeClr val="tx1"/>
                </a:solidFill>
                <a:effectLst/>
                <a:latin typeface="Arial" charset="0"/>
              </a:rPr>
              <a:t>roc</a:t>
            </a:r>
            <a:r>
              <a:rPr lang="en-GB" altLang="en-GB" sz="2400">
                <a:solidFill>
                  <a:schemeClr val="tx1"/>
                </a:solidFill>
                <a:effectLst/>
                <a:latin typeface="Arial" charset="0"/>
              </a:rPr>
              <a:t>esor</a:t>
            </a:r>
            <a:endParaRPr lang="en-US" altLang="en-GB" sz="2400"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Shorov algoritmus</a:t>
            </a:r>
            <a:endParaRPr lang="en-GB" smtClean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smtClean="0"/>
              <a:t>S využitím </a:t>
            </a:r>
            <a:r>
              <a:rPr lang="sk-SK" b="1" smtClean="0"/>
              <a:t>kvantového paralelizmu</a:t>
            </a:r>
            <a:r>
              <a:rPr lang="sk-SK" smtClean="0"/>
              <a:t> dokážeme robiť nájsť deliteľa veľkého čísla podstatne jednoduchšie</a:t>
            </a:r>
          </a:p>
          <a:p>
            <a:pPr eaLnBrk="1" hangingPunct="1"/>
            <a:r>
              <a:rPr lang="sk-SK" smtClean="0"/>
              <a:t>Na to však potrebujeme kvantový počítač, ktorý je dosť veľký (minimálne) na to, aby sme tam mohli číslo zapísať</a:t>
            </a:r>
          </a:p>
          <a:p>
            <a:pPr lvl="1" eaLnBrk="1" hangingPunct="1"/>
            <a:r>
              <a:rPr lang="sk-SK" smtClean="0"/>
              <a:t>O takom počítači sa nám zatiaľ ani len nesníva</a:t>
            </a:r>
          </a:p>
          <a:p>
            <a:pPr eaLnBrk="1" hangingPunct="1"/>
            <a:r>
              <a:rPr lang="sk-SK" smtClean="0"/>
              <a:t>Ak ho však raz niekto postaví, mali by sme o tom vedieť dopredu </a:t>
            </a:r>
            <a:r>
              <a:rPr lang="en-US" smtClean="0">
                <a:sym typeface="Wingdings" pitchFamily="2" charset="2"/>
              </a:rPr>
              <a:t> </a:t>
            </a:r>
            <a:r>
              <a:rPr lang="sk-SK" smtClean="0"/>
              <a:t> </a:t>
            </a:r>
            <a:endParaRPr lang="en-GB" smtClean="0"/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Záver</a:t>
            </a:r>
            <a:endParaRPr lang="en-GB" smtClean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Svet okolo n</a:t>
            </a:r>
            <a:r>
              <a:rPr lang="sk-SK" smtClean="0"/>
              <a:t>ás je kvantový</a:t>
            </a:r>
          </a:p>
          <a:p>
            <a:pPr eaLnBrk="1" hangingPunct="1"/>
            <a:r>
              <a:rPr lang="sk-SK" smtClean="0"/>
              <a:t>Klasické vnímanie je dané tým, že elementárne častice sú oveľa (oveľaoveľaoveľa) menšie ako my</a:t>
            </a:r>
          </a:p>
          <a:p>
            <a:pPr eaLnBrk="1" hangingPunct="1"/>
            <a:r>
              <a:rPr lang="sk-SK" smtClean="0"/>
              <a:t>Zaujímavé pravidlá hry na kvantovej úrovni nám umožnujú niektoré veci robiť inak, ako sme zvyknutí</a:t>
            </a:r>
          </a:p>
          <a:p>
            <a:pPr eaLnBrk="1" hangingPunct="1"/>
            <a:r>
              <a:rPr lang="sk-SK" smtClean="0"/>
              <a:t>Miniaturizácia nás donúti rozmýšľať kvantovo aj tam, kde sa nám to nehodí</a:t>
            </a:r>
          </a:p>
          <a:p>
            <a:pPr lvl="1" eaLnBrk="1" hangingPunct="1"/>
            <a:r>
              <a:rPr lang="sk-SK" smtClean="0"/>
              <a:t>Počítače, spotrebná elektronika, ...</a:t>
            </a:r>
            <a:endParaRPr lang="en-GB" smtClean="0"/>
          </a:p>
        </p:txBody>
      </p:sp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Fyzikálna realizácia qubitu</a:t>
            </a:r>
            <a:endParaRPr lang="en-US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54275" name="Picture 26" descr="kane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8425" y="5337175"/>
            <a:ext cx="1592263" cy="1098550"/>
          </a:xfrm>
          <a:noFill/>
        </p:spPr>
      </p:pic>
      <p:pic>
        <p:nvPicPr>
          <p:cNvPr id="54276" name="Picture 19" descr="cyto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9938" y="5329238"/>
            <a:ext cx="1173162" cy="1127125"/>
          </a:xfrm>
          <a:noFill/>
        </p:spPr>
      </p:pic>
      <p:pic>
        <p:nvPicPr>
          <p:cNvPr id="54277" name="Picture 28" descr="layout">
            <a:hlinkClick r:id="rId4" action="ppaction://program"/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7061200" y="5297488"/>
            <a:ext cx="1978025" cy="1143000"/>
          </a:xfrm>
        </p:spPr>
      </p:pic>
      <p:grpSp>
        <p:nvGrpSpPr>
          <p:cNvPr id="54278" name="Group 14"/>
          <p:cNvGrpSpPr>
            <a:grpSpLocks/>
          </p:cNvGrpSpPr>
          <p:nvPr/>
        </p:nvGrpSpPr>
        <p:grpSpPr bwMode="auto">
          <a:xfrm>
            <a:off x="5870575" y="5314950"/>
            <a:ext cx="1141413" cy="1103313"/>
            <a:chOff x="144" y="1056"/>
            <a:chExt cx="1799" cy="2142"/>
          </a:xfrm>
        </p:grpSpPr>
        <p:pic>
          <p:nvPicPr>
            <p:cNvPr id="54289" name="Picture 15" descr="trap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44" y="1056"/>
              <a:ext cx="1799" cy="1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90" name="Picture 16" descr="ions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40" y="2448"/>
              <a:ext cx="1632" cy="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5185" name="Line 17"/>
            <p:cNvSpPr>
              <a:spLocks noChangeShapeType="1"/>
            </p:cNvSpPr>
            <p:nvPr/>
          </p:nvSpPr>
          <p:spPr bwMode="auto">
            <a:xfrm flipV="1">
              <a:off x="239" y="1583"/>
              <a:ext cx="578" cy="86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sk-SK"/>
            </a:p>
          </p:txBody>
        </p:sp>
        <p:sp>
          <p:nvSpPr>
            <p:cNvPr id="135186" name="Line 18"/>
            <p:cNvSpPr>
              <a:spLocks noChangeShapeType="1"/>
            </p:cNvSpPr>
            <p:nvPr/>
          </p:nvSpPr>
          <p:spPr bwMode="auto">
            <a:xfrm>
              <a:off x="1007" y="1632"/>
              <a:ext cx="866" cy="8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sk-SK"/>
            </a:p>
          </p:txBody>
        </p:sp>
      </p:grpSp>
      <p:sp>
        <p:nvSpPr>
          <p:cNvPr id="54279" name="Rectangle 25"/>
          <p:cNvSpPr>
            <a:spLocks noChangeArrowheads="1"/>
          </p:cNvSpPr>
          <p:nvPr/>
        </p:nvSpPr>
        <p:spPr bwMode="auto">
          <a:xfrm>
            <a:off x="2170113" y="1730375"/>
            <a:ext cx="4984750" cy="2973388"/>
          </a:xfrm>
          <a:prstGeom prst="rect">
            <a:avLst/>
          </a:prstGeom>
          <a:solidFill>
            <a:srgbClr val="FFFF00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l" eaLnBrk="1" hangingPunct="1">
              <a:spcBef>
                <a:spcPct val="20000"/>
              </a:spcBef>
              <a:buClr>
                <a:srgbClr val="0000CC"/>
              </a:buClr>
              <a:buSzPct val="200000"/>
              <a:buFontTx/>
              <a:buChar char="•"/>
            </a:pPr>
            <a:r>
              <a:rPr lang="sk-SK" sz="2000" b="1" i="1">
                <a:solidFill>
                  <a:srgbClr val="FF0000"/>
                </a:solidFill>
                <a:effectLst/>
              </a:rPr>
              <a:t>Atómy a ióny</a:t>
            </a:r>
            <a:endParaRPr lang="sk-SK" sz="2000" b="1">
              <a:solidFill>
                <a:schemeClr val="tx1"/>
              </a:solidFill>
              <a:effectLst/>
            </a:endParaRPr>
          </a:p>
          <a:p>
            <a:pPr marL="342900" indent="-342900" algn="l" eaLnBrk="1" hangingPunct="1">
              <a:spcBef>
                <a:spcPct val="20000"/>
              </a:spcBef>
              <a:buClr>
                <a:srgbClr val="0000CC"/>
              </a:buClr>
              <a:buSzPct val="200000"/>
            </a:pPr>
            <a:r>
              <a:rPr lang="sk-SK" sz="2000" b="1">
                <a:solidFill>
                  <a:schemeClr val="tx1"/>
                </a:solidFill>
                <a:effectLst/>
              </a:rPr>
              <a:t>     Lapené ióny a atómy, BEC</a:t>
            </a:r>
            <a:r>
              <a:rPr lang="en-US" sz="2000" b="1">
                <a:solidFill>
                  <a:schemeClr val="tx1"/>
                </a:solidFill>
                <a:effectLst/>
              </a:rPr>
              <a:t> </a:t>
            </a:r>
            <a:r>
              <a:rPr lang="sk-SK" sz="2000" b="1">
                <a:solidFill>
                  <a:schemeClr val="tx1"/>
                </a:solidFill>
                <a:effectLst/>
              </a:rPr>
              <a:t>v optických mriežkach</a:t>
            </a:r>
            <a:r>
              <a:rPr lang="en-US" sz="2000" b="1">
                <a:solidFill>
                  <a:schemeClr val="tx1"/>
                </a:solidFill>
                <a:effectLst/>
              </a:rPr>
              <a:t>, at</a:t>
            </a:r>
            <a:r>
              <a:rPr lang="sk-SK" sz="2000" b="1">
                <a:solidFill>
                  <a:schemeClr val="tx1"/>
                </a:solidFill>
                <a:effectLst/>
              </a:rPr>
              <a:t>ómové</a:t>
            </a:r>
            <a:r>
              <a:rPr lang="en-US" sz="2000" b="1">
                <a:solidFill>
                  <a:schemeClr val="tx1"/>
                </a:solidFill>
                <a:effectLst/>
              </a:rPr>
              <a:t> </a:t>
            </a:r>
            <a:r>
              <a:rPr lang="sk-SK" sz="2000" b="1">
                <a:solidFill>
                  <a:schemeClr val="tx1"/>
                </a:solidFill>
                <a:effectLst/>
              </a:rPr>
              <a:t>čipy</a:t>
            </a:r>
            <a:r>
              <a:rPr lang="en-US" sz="2000" b="1">
                <a:solidFill>
                  <a:schemeClr val="tx1"/>
                </a:solidFill>
                <a:effectLst/>
              </a:rPr>
              <a:t>,</a:t>
            </a:r>
            <a:r>
              <a:rPr lang="sk-SK" sz="2000" b="1">
                <a:solidFill>
                  <a:schemeClr val="tx1"/>
                </a:solidFill>
                <a:effectLst/>
              </a:rPr>
              <a:t> QED, NMR</a:t>
            </a:r>
          </a:p>
          <a:p>
            <a:pPr marL="342900" indent="-342900" algn="l" eaLnBrk="1" hangingPunct="1">
              <a:spcBef>
                <a:spcPct val="20000"/>
              </a:spcBef>
              <a:buClr>
                <a:srgbClr val="0000CC"/>
              </a:buClr>
              <a:buSzPct val="200000"/>
              <a:buFontTx/>
              <a:buChar char="•"/>
            </a:pPr>
            <a:r>
              <a:rPr lang="sk-SK" sz="2000" b="1" i="1">
                <a:solidFill>
                  <a:srgbClr val="FF0000"/>
                </a:solidFill>
                <a:effectLst/>
              </a:rPr>
              <a:t>Tuhé látky</a:t>
            </a:r>
            <a:r>
              <a:rPr lang="sk-SK" sz="2000" b="1">
                <a:solidFill>
                  <a:schemeClr val="tx1"/>
                </a:solidFill>
                <a:effectLst/>
              </a:rPr>
              <a:t> </a:t>
            </a:r>
          </a:p>
          <a:p>
            <a:pPr marL="342900" indent="-342900" algn="l" eaLnBrk="1" hangingPunct="1">
              <a:spcBef>
                <a:spcPct val="20000"/>
              </a:spcBef>
              <a:buClr>
                <a:srgbClr val="0000CC"/>
              </a:buClr>
              <a:buSzPct val="200000"/>
            </a:pPr>
            <a:r>
              <a:rPr lang="sk-SK" sz="2000" b="1">
                <a:solidFill>
                  <a:schemeClr val="tx1"/>
                </a:solidFill>
                <a:effectLst/>
              </a:rPr>
              <a:t>	kvantové bodky, supravodivé systémy, elektrónové a atómové spiny</a:t>
            </a:r>
          </a:p>
          <a:p>
            <a:pPr marL="342900" indent="-342900" algn="l" eaLnBrk="1" hangingPunct="1">
              <a:spcBef>
                <a:spcPct val="20000"/>
              </a:spcBef>
              <a:buClr>
                <a:srgbClr val="0000CC"/>
              </a:buClr>
              <a:buSzPct val="200000"/>
              <a:buFontTx/>
              <a:buChar char="•"/>
            </a:pPr>
            <a:r>
              <a:rPr lang="sk-SK" sz="2000" b="1" i="1">
                <a:solidFill>
                  <a:srgbClr val="FF0000"/>
                </a:solidFill>
                <a:effectLst/>
              </a:rPr>
              <a:t>Optické systémy</a:t>
            </a:r>
            <a:r>
              <a:rPr lang="sk-SK" sz="2000" b="1">
                <a:solidFill>
                  <a:schemeClr val="tx1"/>
                </a:solidFill>
                <a:effectLst/>
              </a:rPr>
              <a:t> </a:t>
            </a:r>
            <a:r>
              <a:rPr lang="en-US" sz="2000" b="1">
                <a:solidFill>
                  <a:schemeClr val="tx1"/>
                </a:solidFill>
                <a:effectLst/>
              </a:rPr>
              <a:t> </a:t>
            </a:r>
            <a:endParaRPr lang="sk-SK" sz="2000" b="1">
              <a:solidFill>
                <a:schemeClr val="tx1"/>
              </a:solidFill>
              <a:effectLst/>
            </a:endParaRPr>
          </a:p>
          <a:p>
            <a:pPr marL="342900" indent="-342900" algn="l" eaLnBrk="1" hangingPunct="1">
              <a:spcBef>
                <a:spcPct val="20000"/>
              </a:spcBef>
              <a:buClr>
                <a:srgbClr val="0000CC"/>
              </a:buClr>
              <a:buSzPct val="200000"/>
            </a:pPr>
            <a:r>
              <a:rPr lang="sk-SK" sz="2000" b="1">
                <a:solidFill>
                  <a:schemeClr val="tx1"/>
                </a:solidFill>
                <a:effectLst/>
              </a:rPr>
              <a:t>	polarizačné stavy fotónov, KLM schéma</a:t>
            </a:r>
          </a:p>
          <a:p>
            <a:pPr marL="342900" indent="-342900" algn="l" eaLnBrk="1" hangingPunct="1">
              <a:spcBef>
                <a:spcPct val="20000"/>
              </a:spcBef>
              <a:buClr>
                <a:srgbClr val="0000CC"/>
              </a:buClr>
              <a:buSzPct val="200000"/>
            </a:pPr>
            <a:endParaRPr lang="sk-SK" sz="2000" b="1">
              <a:solidFill>
                <a:schemeClr val="tx1"/>
              </a:solidFill>
              <a:effectLst/>
            </a:endParaRPr>
          </a:p>
          <a:p>
            <a:pPr marL="342900" indent="-342900" algn="l" eaLnBrk="1" hangingPunct="1">
              <a:spcBef>
                <a:spcPct val="20000"/>
              </a:spcBef>
              <a:buClr>
                <a:srgbClr val="0000CC"/>
              </a:buClr>
              <a:buSzPct val="200000"/>
              <a:buFontTx/>
              <a:buChar char="•"/>
            </a:pPr>
            <a:endParaRPr lang="en-US" sz="2000" b="1">
              <a:solidFill>
                <a:schemeClr val="tx1"/>
              </a:solidFill>
              <a:effectLst/>
            </a:endParaRPr>
          </a:p>
        </p:txBody>
      </p:sp>
      <p:pic>
        <p:nvPicPr>
          <p:cNvPr id="54280" name="Picture 3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70063" y="5295900"/>
            <a:ext cx="2679700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4281" name="Group 32"/>
          <p:cNvGrpSpPr>
            <a:grpSpLocks/>
          </p:cNvGrpSpPr>
          <p:nvPr/>
        </p:nvGrpSpPr>
        <p:grpSpPr bwMode="auto">
          <a:xfrm>
            <a:off x="212725" y="3436938"/>
            <a:ext cx="1358900" cy="1771650"/>
            <a:chOff x="3835" y="1804"/>
            <a:chExt cx="1170" cy="1363"/>
          </a:xfrm>
        </p:grpSpPr>
        <p:pic>
          <p:nvPicPr>
            <p:cNvPr id="54286" name="Picture 33" descr="squid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835" y="1804"/>
              <a:ext cx="1170" cy="1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287" name="Text Box 34"/>
            <p:cNvSpPr txBox="1">
              <a:spLocks noChangeArrowheads="1"/>
            </p:cNvSpPr>
            <p:nvPr/>
          </p:nvSpPr>
          <p:spPr bwMode="auto">
            <a:xfrm>
              <a:off x="4272" y="2857"/>
              <a:ext cx="304" cy="143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GB" sz="1000">
                  <a:solidFill>
                    <a:srgbClr val="FFFFFF"/>
                  </a:solidFill>
                  <a:effectLst/>
                </a:rPr>
                <a:t>1</a:t>
              </a:r>
              <a:r>
                <a:rPr lang="en-GB" sz="1000">
                  <a:solidFill>
                    <a:srgbClr val="FFFFFF"/>
                  </a:solidFill>
                  <a:effectLst/>
                  <a:sym typeface="Symbol" pitchFamily="18" charset="2"/>
                </a:rPr>
                <a:t></a:t>
              </a:r>
              <a:r>
                <a:rPr lang="en-GB" sz="1000">
                  <a:solidFill>
                    <a:srgbClr val="FFFFFF"/>
                  </a:solidFill>
                  <a:effectLst/>
                </a:rPr>
                <a:t>m</a:t>
              </a:r>
            </a:p>
          </p:txBody>
        </p:sp>
        <p:sp>
          <p:nvSpPr>
            <p:cNvPr id="135203" name="Line 35"/>
            <p:cNvSpPr>
              <a:spLocks noChangeShapeType="1"/>
            </p:cNvSpPr>
            <p:nvPr/>
          </p:nvSpPr>
          <p:spPr bwMode="auto">
            <a:xfrm>
              <a:off x="4358" y="3039"/>
              <a:ext cx="175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k-SK"/>
            </a:p>
          </p:txBody>
        </p:sp>
      </p:grpSp>
      <p:pic>
        <p:nvPicPr>
          <p:cNvPr id="54282" name="Picture 36" descr="mott_insulator_small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10" cstate="print"/>
          <a:srcRect/>
          <a:stretch>
            <a:fillRect/>
          </a:stretch>
        </p:blipFill>
        <p:spPr>
          <a:xfrm>
            <a:off x="238125" y="2381250"/>
            <a:ext cx="1338263" cy="869950"/>
          </a:xfrm>
          <a:noFill/>
        </p:spPr>
      </p:pic>
      <p:pic>
        <p:nvPicPr>
          <p:cNvPr id="54283" name="Picture 38" descr="paper fig3b 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470775" y="4086225"/>
            <a:ext cx="1452563" cy="103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4" name="Picture 39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439025" y="3084513"/>
            <a:ext cx="1511300" cy="866775"/>
          </a:xfrm>
          <a:prstGeom prst="rect">
            <a:avLst/>
          </a:prstGeom>
          <a:solidFill>
            <a:schemeClr val="bg1">
              <a:alpha val="0"/>
            </a:schemeClr>
          </a:solidFill>
          <a:ln w="1587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54285" name="Picture 40" descr="crystal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729538" y="1698625"/>
            <a:ext cx="8890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z="2400" b="0" smtClean="0">
                <a:latin typeface="Arial" charset="0"/>
              </a:rPr>
              <a:t>Triedy zložitosti: P vs NP problémy</a:t>
            </a:r>
            <a:endParaRPr lang="en-US" sz="2400" b="0" smtClean="0">
              <a:latin typeface="Arial" charset="0"/>
            </a:endParaRPr>
          </a:p>
        </p:txBody>
      </p:sp>
      <p:sp>
        <p:nvSpPr>
          <p:cNvPr id="13316" name="AutoShape 3"/>
          <p:cNvSpPr>
            <a:spLocks noChangeArrowheads="1"/>
          </p:cNvSpPr>
          <p:nvPr/>
        </p:nvSpPr>
        <p:spPr bwMode="auto">
          <a:xfrm>
            <a:off x="1066800" y="1752600"/>
            <a:ext cx="2286000" cy="1828800"/>
          </a:xfrm>
          <a:prstGeom prst="flowChartProcess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GB" altLang="en-GB" sz="2400"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13317" name="Text Box 4"/>
          <p:cNvSpPr txBox="1">
            <a:spLocks noChangeArrowheads="1"/>
          </p:cNvSpPr>
          <p:nvPr/>
        </p:nvSpPr>
        <p:spPr bwMode="auto">
          <a:xfrm>
            <a:off x="2270125" y="1295400"/>
            <a:ext cx="1012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altLang="en-GB" sz="2400">
                <a:solidFill>
                  <a:schemeClr val="tx1"/>
                </a:solidFill>
                <a:effectLst/>
                <a:latin typeface="Times" pitchFamily="18" charset="0"/>
              </a:rPr>
              <a:t>exp(L)</a:t>
            </a:r>
          </a:p>
        </p:txBody>
      </p:sp>
      <p:graphicFrame>
        <p:nvGraphicFramePr>
          <p:cNvPr id="13314" name="Object 5"/>
          <p:cNvGraphicFramePr>
            <a:graphicFrameLocks noChangeAspect="1"/>
          </p:cNvGraphicFramePr>
          <p:nvPr/>
        </p:nvGraphicFramePr>
        <p:xfrm>
          <a:off x="3429000" y="2362200"/>
          <a:ext cx="381000" cy="381000"/>
        </p:xfrm>
        <a:graphic>
          <a:graphicData uri="http://schemas.openxmlformats.org/presentationml/2006/ole">
            <p:oleObj spid="_x0000_s13314" name="Equation" r:id="rId3" imgW="165100" imgH="165100" progId="Equation.3">
              <p:embed/>
            </p:oleObj>
          </a:graphicData>
        </a:graphic>
      </p:graphicFrame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76200" y="1965325"/>
            <a:ext cx="1295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sk-SK" altLang="en-GB" sz="2000">
                <a:solidFill>
                  <a:schemeClr val="tx1"/>
                </a:solidFill>
                <a:effectLst/>
                <a:latin typeface="Times" pitchFamily="18" charset="0"/>
              </a:rPr>
              <a:t>Počet krokov</a:t>
            </a:r>
            <a:endParaRPr lang="en-GB" altLang="en-GB" sz="2400"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1812925" y="3565525"/>
            <a:ext cx="1206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sk-SK" altLang="en-GB" sz="2000">
                <a:solidFill>
                  <a:schemeClr val="tx1"/>
                </a:solidFill>
                <a:effectLst/>
                <a:latin typeface="Times" pitchFamily="18" charset="0"/>
              </a:rPr>
              <a:t>veľkosť</a:t>
            </a:r>
            <a:r>
              <a:rPr lang="en-GB" altLang="en-GB" sz="2000">
                <a:solidFill>
                  <a:schemeClr val="tx1"/>
                </a:solidFill>
                <a:effectLst/>
                <a:latin typeface="Times" pitchFamily="18" charset="0"/>
              </a:rPr>
              <a:t> L</a:t>
            </a:r>
            <a:endParaRPr lang="en-GB" altLang="en-GB" sz="2400"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3821113" y="1754188"/>
            <a:ext cx="4953000" cy="1076325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sk-SK" altLang="en-GB" sz="2000">
                <a:solidFill>
                  <a:schemeClr val="tx1"/>
                </a:solidFill>
                <a:effectLst/>
                <a:latin typeface="Times" pitchFamily="18" charset="0"/>
              </a:rPr>
              <a:t>Veľkosť v</a:t>
            </a:r>
            <a:r>
              <a:rPr lang="en-GB" altLang="en-GB" sz="2000">
                <a:solidFill>
                  <a:schemeClr val="tx1"/>
                </a:solidFill>
                <a:effectLst/>
                <a:latin typeface="Times" pitchFamily="18" charset="0"/>
              </a:rPr>
              <a:t>s</a:t>
            </a:r>
            <a:r>
              <a:rPr lang="sk-SK" altLang="en-GB" sz="2000">
                <a:solidFill>
                  <a:schemeClr val="tx1"/>
                </a:solidFill>
                <a:effectLst/>
                <a:latin typeface="Times" pitchFamily="18" charset="0"/>
              </a:rPr>
              <a:t>tupu</a:t>
            </a:r>
            <a:r>
              <a:rPr lang="en-GB" altLang="en-GB" sz="2000">
                <a:solidFill>
                  <a:schemeClr val="tx1"/>
                </a:solidFill>
                <a:effectLst/>
                <a:latin typeface="Times" pitchFamily="18" charset="0"/>
              </a:rPr>
              <a:t> ~</a:t>
            </a:r>
            <a:r>
              <a:rPr lang="en-GB" altLang="en-GB" sz="2400">
                <a:solidFill>
                  <a:schemeClr val="tx1"/>
                </a:solidFill>
                <a:effectLst/>
                <a:latin typeface="Times" pitchFamily="18" charset="0"/>
              </a:rPr>
              <a:t> </a:t>
            </a:r>
            <a:r>
              <a:rPr lang="sk-SK" altLang="en-GB" sz="2000">
                <a:solidFill>
                  <a:schemeClr val="tx1"/>
                </a:solidFill>
                <a:effectLst/>
                <a:latin typeface="Times" pitchFamily="18" charset="0"/>
              </a:rPr>
              <a:t>počet</a:t>
            </a:r>
            <a:r>
              <a:rPr lang="en-GB" altLang="en-GB" sz="2000">
                <a:solidFill>
                  <a:schemeClr val="tx1"/>
                </a:solidFill>
                <a:effectLst/>
                <a:latin typeface="Times" pitchFamily="18" charset="0"/>
              </a:rPr>
              <a:t> bit</a:t>
            </a:r>
            <a:r>
              <a:rPr lang="sk-SK" altLang="en-GB" sz="2000">
                <a:solidFill>
                  <a:schemeClr val="tx1"/>
                </a:solidFill>
                <a:effectLst/>
                <a:latin typeface="Times" pitchFamily="18" charset="0"/>
              </a:rPr>
              <a:t>ov, ktoré</a:t>
            </a:r>
            <a:r>
              <a:rPr lang="en-GB" altLang="en-GB" sz="2000">
                <a:solidFill>
                  <a:schemeClr val="tx1"/>
                </a:solidFill>
                <a:effectLst/>
                <a:latin typeface="Times" pitchFamily="18" charset="0"/>
              </a:rPr>
              <a:t> </a:t>
            </a:r>
            <a:r>
              <a:rPr lang="sk-SK" altLang="en-GB" sz="2000">
                <a:solidFill>
                  <a:schemeClr val="tx1"/>
                </a:solidFill>
                <a:effectLst/>
                <a:latin typeface="Times" pitchFamily="18" charset="0"/>
              </a:rPr>
              <a:t>ur</a:t>
            </a:r>
            <a:r>
              <a:rPr lang="en-GB" altLang="en-GB" sz="2000">
                <a:solidFill>
                  <a:schemeClr val="tx1"/>
                </a:solidFill>
                <a:effectLst/>
                <a:latin typeface="Times" pitchFamily="18" charset="0"/>
              </a:rPr>
              <a:t>č</a:t>
            </a:r>
            <a:r>
              <a:rPr lang="sk-SK" altLang="en-GB" sz="2000">
                <a:solidFill>
                  <a:schemeClr val="tx1"/>
                </a:solidFill>
                <a:effectLst/>
                <a:latin typeface="Times" pitchFamily="18" charset="0"/>
              </a:rPr>
              <a:t>ujú vstup</a:t>
            </a:r>
            <a:r>
              <a:rPr lang="en-GB" altLang="en-GB" sz="2000">
                <a:solidFill>
                  <a:schemeClr val="tx1"/>
                </a:solidFill>
                <a:effectLst/>
                <a:latin typeface="Times" pitchFamily="18" charset="0"/>
              </a:rPr>
              <a:t>: 15</a:t>
            </a:r>
            <a:r>
              <a:rPr lang="sk-SK" altLang="en-GB" sz="2000">
                <a:solidFill>
                  <a:schemeClr val="tx1"/>
                </a:solidFill>
                <a:effectLst/>
                <a:latin typeface="Times" pitchFamily="18" charset="0"/>
              </a:rPr>
              <a:t> v binárnej forme</a:t>
            </a:r>
            <a:r>
              <a:rPr lang="en-GB" altLang="en-GB" sz="2000">
                <a:solidFill>
                  <a:schemeClr val="tx1"/>
                </a:solidFill>
                <a:effectLst/>
                <a:latin typeface="Times" pitchFamily="18" charset="0"/>
              </a:rPr>
              <a:t> = 1111 </a:t>
            </a:r>
          </a:p>
          <a:p>
            <a:pPr algn="l"/>
            <a:r>
              <a:rPr lang="en-GB" altLang="en-GB" sz="2000">
                <a:solidFill>
                  <a:schemeClr val="tx1"/>
                </a:solidFill>
                <a:effectLst/>
                <a:latin typeface="Times" pitchFamily="18" charset="0"/>
              </a:rPr>
              <a:t>t.j. vstup</a:t>
            </a:r>
            <a:r>
              <a:rPr lang="sk-SK" altLang="en-GB" sz="2000">
                <a:solidFill>
                  <a:schemeClr val="tx1"/>
                </a:solidFill>
                <a:effectLst/>
                <a:latin typeface="Times" pitchFamily="18" charset="0"/>
              </a:rPr>
              <a:t> L :</a:t>
            </a:r>
            <a:r>
              <a:rPr lang="en-GB" altLang="en-GB" sz="2000">
                <a:solidFill>
                  <a:schemeClr val="tx1"/>
                </a:solidFill>
                <a:effectLst/>
                <a:latin typeface="Times" pitchFamily="18" charset="0"/>
              </a:rPr>
              <a:t> 4 bit</a:t>
            </a:r>
            <a:r>
              <a:rPr lang="sk-SK" altLang="en-GB" sz="2000">
                <a:solidFill>
                  <a:schemeClr val="tx1"/>
                </a:solidFill>
                <a:effectLst/>
                <a:latin typeface="Times" pitchFamily="18" charset="0"/>
              </a:rPr>
              <a:t>y</a:t>
            </a:r>
            <a:r>
              <a:rPr lang="en-GB" altLang="en-GB" sz="2000">
                <a:solidFill>
                  <a:schemeClr val="tx1"/>
                </a:solidFill>
                <a:effectLst/>
                <a:latin typeface="Times" pitchFamily="18" charset="0"/>
              </a:rPr>
              <a:t> </a:t>
            </a:r>
          </a:p>
        </p:txBody>
      </p:sp>
      <p:sp>
        <p:nvSpPr>
          <p:cNvPr id="351241" name="Freeform 9"/>
          <p:cNvSpPr>
            <a:spLocks/>
          </p:cNvSpPr>
          <p:nvPr/>
        </p:nvSpPr>
        <p:spPr bwMode="auto">
          <a:xfrm>
            <a:off x="1066800" y="2616200"/>
            <a:ext cx="2273300" cy="889000"/>
          </a:xfrm>
          <a:custGeom>
            <a:avLst/>
            <a:gdLst/>
            <a:ahLst/>
            <a:cxnLst>
              <a:cxn ang="0">
                <a:pos x="0" y="560"/>
              </a:cxn>
              <a:cxn ang="0">
                <a:pos x="399" y="512"/>
              </a:cxn>
              <a:cxn ang="0">
                <a:pos x="731" y="416"/>
              </a:cxn>
              <a:cxn ang="0">
                <a:pos x="1130" y="224"/>
              </a:cxn>
              <a:cxn ang="0">
                <a:pos x="1329" y="80"/>
              </a:cxn>
              <a:cxn ang="0">
                <a:pos x="1396" y="32"/>
              </a:cxn>
              <a:cxn ang="0">
                <a:pos x="1392" y="32"/>
              </a:cxn>
              <a:cxn ang="0">
                <a:pos x="1432" y="0"/>
              </a:cxn>
            </a:cxnLst>
            <a:rect l="0" t="0" r="r" b="b"/>
            <a:pathLst>
              <a:path w="1432" h="560">
                <a:moveTo>
                  <a:pt x="0" y="560"/>
                </a:moveTo>
                <a:cubicBezTo>
                  <a:pt x="138" y="548"/>
                  <a:pt x="277" y="536"/>
                  <a:pt x="399" y="512"/>
                </a:cubicBezTo>
                <a:cubicBezTo>
                  <a:pt x="521" y="488"/>
                  <a:pt x="609" y="464"/>
                  <a:pt x="731" y="416"/>
                </a:cubicBezTo>
                <a:cubicBezTo>
                  <a:pt x="853" y="368"/>
                  <a:pt x="1030" y="280"/>
                  <a:pt x="1130" y="224"/>
                </a:cubicBezTo>
                <a:cubicBezTo>
                  <a:pt x="1230" y="168"/>
                  <a:pt x="1285" y="112"/>
                  <a:pt x="1329" y="80"/>
                </a:cubicBezTo>
                <a:cubicBezTo>
                  <a:pt x="1374" y="48"/>
                  <a:pt x="1386" y="40"/>
                  <a:pt x="1396" y="32"/>
                </a:cubicBezTo>
                <a:cubicBezTo>
                  <a:pt x="1406" y="24"/>
                  <a:pt x="1386" y="37"/>
                  <a:pt x="1392" y="32"/>
                </a:cubicBezTo>
                <a:cubicBezTo>
                  <a:pt x="1398" y="27"/>
                  <a:pt x="1424" y="7"/>
                  <a:pt x="1432" y="0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sk-SK"/>
          </a:p>
        </p:txBody>
      </p:sp>
      <p:sp>
        <p:nvSpPr>
          <p:cNvPr id="351242" name="Freeform 10"/>
          <p:cNvSpPr>
            <a:spLocks/>
          </p:cNvSpPr>
          <p:nvPr/>
        </p:nvSpPr>
        <p:spPr bwMode="auto">
          <a:xfrm>
            <a:off x="1066800" y="1765300"/>
            <a:ext cx="1643063" cy="1739900"/>
          </a:xfrm>
          <a:custGeom>
            <a:avLst/>
            <a:gdLst/>
            <a:ahLst/>
            <a:cxnLst>
              <a:cxn ang="0">
                <a:pos x="0" y="1096"/>
              </a:cxn>
              <a:cxn ang="0">
                <a:pos x="336" y="1048"/>
              </a:cxn>
              <a:cxn ang="0">
                <a:pos x="624" y="904"/>
              </a:cxn>
              <a:cxn ang="0">
                <a:pos x="864" y="568"/>
              </a:cxn>
              <a:cxn ang="0">
                <a:pos x="1008" y="136"/>
              </a:cxn>
              <a:cxn ang="0">
                <a:pos x="1024" y="0"/>
              </a:cxn>
            </a:cxnLst>
            <a:rect l="0" t="0" r="r" b="b"/>
            <a:pathLst>
              <a:path w="1035" h="1096">
                <a:moveTo>
                  <a:pt x="0" y="1096"/>
                </a:moveTo>
                <a:cubicBezTo>
                  <a:pt x="116" y="1088"/>
                  <a:pt x="232" y="1080"/>
                  <a:pt x="336" y="1048"/>
                </a:cubicBezTo>
                <a:cubicBezTo>
                  <a:pt x="440" y="1016"/>
                  <a:pt x="536" y="984"/>
                  <a:pt x="624" y="904"/>
                </a:cubicBezTo>
                <a:cubicBezTo>
                  <a:pt x="712" y="824"/>
                  <a:pt x="800" y="696"/>
                  <a:pt x="864" y="568"/>
                </a:cubicBezTo>
                <a:cubicBezTo>
                  <a:pt x="928" y="440"/>
                  <a:pt x="981" y="231"/>
                  <a:pt x="1008" y="136"/>
                </a:cubicBezTo>
                <a:cubicBezTo>
                  <a:pt x="1035" y="41"/>
                  <a:pt x="1021" y="28"/>
                  <a:pt x="1024" y="0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sk-SK"/>
          </a:p>
        </p:txBody>
      </p:sp>
      <p:grpSp>
        <p:nvGrpSpPr>
          <p:cNvPr id="13323" name="Group 11"/>
          <p:cNvGrpSpPr>
            <a:grpSpLocks/>
          </p:cNvGrpSpPr>
          <p:nvPr/>
        </p:nvGrpSpPr>
        <p:grpSpPr bwMode="auto">
          <a:xfrm>
            <a:off x="3465513" y="4953000"/>
            <a:ext cx="5464175" cy="1357313"/>
            <a:chOff x="2784" y="3088"/>
            <a:chExt cx="2448" cy="1148"/>
          </a:xfrm>
        </p:grpSpPr>
        <p:sp>
          <p:nvSpPr>
            <p:cNvPr id="13330" name="Rectangle 12"/>
            <p:cNvSpPr>
              <a:spLocks noChangeArrowheads="1"/>
            </p:cNvSpPr>
            <p:nvPr/>
          </p:nvSpPr>
          <p:spPr bwMode="auto">
            <a:xfrm>
              <a:off x="4008" y="3949"/>
              <a:ext cx="1224" cy="287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pPr algn="l" eaLnBrk="1" hangingPunct="1">
                <a:spcBef>
                  <a:spcPct val="20000"/>
                </a:spcBef>
                <a:buClr>
                  <a:srgbClr val="0000CC"/>
                </a:buClr>
                <a:buSzPct val="200000"/>
              </a:pPr>
              <a:r>
                <a:rPr lang="en-GB" altLang="en-GB" sz="2000">
                  <a:solidFill>
                    <a:schemeClr val="tx1"/>
                  </a:solidFill>
                  <a:effectLst/>
                </a:rPr>
                <a:t>    100000</a:t>
              </a:r>
              <a:r>
                <a:rPr lang="sk-SK" altLang="en-GB" sz="2000">
                  <a:solidFill>
                    <a:schemeClr val="tx1"/>
                  </a:solidFill>
                  <a:effectLst/>
                </a:rPr>
                <a:t>0</a:t>
              </a:r>
              <a:r>
                <a:rPr lang="en-GB" altLang="en-GB" sz="2000">
                  <a:solidFill>
                    <a:schemeClr val="tx1"/>
                  </a:solidFill>
                  <a:effectLst/>
                </a:rPr>
                <a:t> ns</a:t>
              </a:r>
            </a:p>
          </p:txBody>
        </p:sp>
        <p:sp>
          <p:nvSpPr>
            <p:cNvPr id="13331" name="Rectangle 13"/>
            <p:cNvSpPr>
              <a:spLocks noChangeArrowheads="1"/>
            </p:cNvSpPr>
            <p:nvPr/>
          </p:nvSpPr>
          <p:spPr bwMode="auto">
            <a:xfrm>
              <a:off x="2784" y="3949"/>
              <a:ext cx="1224" cy="287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pPr algn="l" eaLnBrk="1" hangingPunct="1">
                <a:spcBef>
                  <a:spcPct val="20000"/>
                </a:spcBef>
                <a:buClr>
                  <a:srgbClr val="0000CC"/>
                </a:buClr>
                <a:buSzPct val="200000"/>
              </a:pPr>
              <a:r>
                <a:rPr lang="en-GB" altLang="en-GB" sz="2000">
                  <a:solidFill>
                    <a:schemeClr val="tx1"/>
                  </a:solidFill>
                  <a:effectLst/>
                </a:rPr>
                <a:t>         1000</a:t>
              </a:r>
            </a:p>
          </p:txBody>
        </p:sp>
        <p:sp>
          <p:nvSpPr>
            <p:cNvPr id="13332" name="Rectangle 14"/>
            <p:cNvSpPr>
              <a:spLocks noChangeArrowheads="1"/>
            </p:cNvSpPr>
            <p:nvPr/>
          </p:nvSpPr>
          <p:spPr bwMode="auto">
            <a:xfrm>
              <a:off x="4008" y="3662"/>
              <a:ext cx="1224" cy="287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pPr algn="l" eaLnBrk="1" hangingPunct="1">
                <a:spcBef>
                  <a:spcPct val="20000"/>
                </a:spcBef>
                <a:buClr>
                  <a:srgbClr val="0000CC"/>
                </a:buClr>
                <a:buSzPct val="200000"/>
              </a:pPr>
              <a:r>
                <a:rPr lang="en-GB" altLang="en-GB" sz="2000">
                  <a:solidFill>
                    <a:schemeClr val="tx1"/>
                  </a:solidFill>
                  <a:effectLst/>
                </a:rPr>
                <a:t>        1000</a:t>
              </a:r>
              <a:r>
                <a:rPr lang="sk-SK" altLang="en-GB" sz="2000">
                  <a:solidFill>
                    <a:schemeClr val="tx1"/>
                  </a:solidFill>
                  <a:effectLst/>
                </a:rPr>
                <a:t>0</a:t>
              </a:r>
              <a:r>
                <a:rPr lang="en-GB" altLang="en-GB" sz="2000">
                  <a:solidFill>
                    <a:schemeClr val="tx1"/>
                  </a:solidFill>
                  <a:effectLst/>
                </a:rPr>
                <a:t> ns</a:t>
              </a:r>
            </a:p>
          </p:txBody>
        </p:sp>
        <p:sp>
          <p:nvSpPr>
            <p:cNvPr id="13333" name="Rectangle 15"/>
            <p:cNvSpPr>
              <a:spLocks noChangeArrowheads="1"/>
            </p:cNvSpPr>
            <p:nvPr/>
          </p:nvSpPr>
          <p:spPr bwMode="auto">
            <a:xfrm>
              <a:off x="2784" y="3662"/>
              <a:ext cx="1224" cy="287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pPr algn="l" eaLnBrk="1" hangingPunct="1">
                <a:spcBef>
                  <a:spcPct val="20000"/>
                </a:spcBef>
                <a:buClr>
                  <a:srgbClr val="0000CC"/>
                </a:buClr>
                <a:buSzPct val="200000"/>
              </a:pPr>
              <a:r>
                <a:rPr lang="en-GB" altLang="en-GB" sz="2000">
                  <a:solidFill>
                    <a:schemeClr val="tx1"/>
                  </a:solidFill>
                  <a:effectLst/>
                </a:rPr>
                <a:t>           100</a:t>
              </a:r>
            </a:p>
          </p:txBody>
        </p:sp>
        <p:sp>
          <p:nvSpPr>
            <p:cNvPr id="13334" name="Rectangle 16"/>
            <p:cNvSpPr>
              <a:spLocks noChangeArrowheads="1"/>
            </p:cNvSpPr>
            <p:nvPr/>
          </p:nvSpPr>
          <p:spPr bwMode="auto">
            <a:xfrm>
              <a:off x="4008" y="3375"/>
              <a:ext cx="1224" cy="287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pPr algn="l" eaLnBrk="1" hangingPunct="1">
                <a:spcBef>
                  <a:spcPct val="20000"/>
                </a:spcBef>
                <a:buClr>
                  <a:srgbClr val="0000CC"/>
                </a:buClr>
                <a:buSzPct val="200000"/>
              </a:pPr>
              <a:r>
                <a:rPr lang="en-GB" altLang="en-GB" sz="2000">
                  <a:solidFill>
                    <a:schemeClr val="tx1"/>
                  </a:solidFill>
                  <a:effectLst/>
                </a:rPr>
                <a:t>            100 ns</a:t>
              </a:r>
            </a:p>
          </p:txBody>
        </p:sp>
        <p:sp>
          <p:nvSpPr>
            <p:cNvPr id="13335" name="Rectangle 17"/>
            <p:cNvSpPr>
              <a:spLocks noChangeArrowheads="1"/>
            </p:cNvSpPr>
            <p:nvPr/>
          </p:nvSpPr>
          <p:spPr bwMode="auto">
            <a:xfrm>
              <a:off x="2784" y="3375"/>
              <a:ext cx="1224" cy="287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pPr algn="l" eaLnBrk="1" hangingPunct="1">
                <a:spcBef>
                  <a:spcPct val="20000"/>
                </a:spcBef>
                <a:buClr>
                  <a:srgbClr val="0000CC"/>
                </a:buClr>
                <a:buSzPct val="200000"/>
              </a:pPr>
              <a:r>
                <a:rPr lang="en-GB" altLang="en-GB" sz="2000">
                  <a:solidFill>
                    <a:schemeClr val="tx1"/>
                  </a:solidFill>
                  <a:effectLst/>
                </a:rPr>
                <a:t>             10</a:t>
              </a:r>
            </a:p>
          </p:txBody>
        </p:sp>
        <p:sp>
          <p:nvSpPr>
            <p:cNvPr id="13336" name="Rectangle 18"/>
            <p:cNvSpPr>
              <a:spLocks noChangeArrowheads="1"/>
            </p:cNvSpPr>
            <p:nvPr/>
          </p:nvSpPr>
          <p:spPr bwMode="auto">
            <a:xfrm>
              <a:off x="4008" y="3088"/>
              <a:ext cx="1224" cy="287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pPr algn="l" eaLnBrk="1" hangingPunct="1">
                <a:spcBef>
                  <a:spcPct val="20000"/>
                </a:spcBef>
                <a:buClr>
                  <a:srgbClr val="0000CC"/>
                </a:buClr>
                <a:buSzPct val="200000"/>
              </a:pPr>
              <a:r>
                <a:rPr lang="en-GB" altLang="en-GB" sz="2000">
                  <a:solidFill>
                    <a:schemeClr val="tx1"/>
                  </a:solidFill>
                  <a:effectLst/>
                </a:rPr>
                <a:t> </a:t>
              </a:r>
              <a:r>
                <a:rPr lang="sk-SK" altLang="en-GB" sz="2000">
                  <a:solidFill>
                    <a:schemeClr val="tx1"/>
                  </a:solidFill>
                  <a:effectLst/>
                </a:rPr>
                <a:t>Doba výpočtu</a:t>
              </a:r>
              <a:endParaRPr lang="en-GB" altLang="en-GB" sz="200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3337" name="Rectangle 19"/>
            <p:cNvSpPr>
              <a:spLocks noChangeArrowheads="1"/>
            </p:cNvSpPr>
            <p:nvPr/>
          </p:nvSpPr>
          <p:spPr bwMode="auto">
            <a:xfrm>
              <a:off x="2784" y="3088"/>
              <a:ext cx="1224" cy="287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pPr algn="l" eaLnBrk="1" hangingPunct="1">
                <a:spcBef>
                  <a:spcPct val="20000"/>
                </a:spcBef>
                <a:buClr>
                  <a:srgbClr val="0000CC"/>
                </a:buClr>
                <a:buSzPct val="200000"/>
              </a:pPr>
              <a:r>
                <a:rPr lang="en-GB" altLang="en-GB" sz="2000">
                  <a:solidFill>
                    <a:schemeClr val="tx1"/>
                  </a:solidFill>
                  <a:effectLst/>
                </a:rPr>
                <a:t>  Ve</a:t>
              </a:r>
              <a:r>
                <a:rPr lang="sk-SK" altLang="en-GB" sz="2000">
                  <a:solidFill>
                    <a:schemeClr val="tx1"/>
                  </a:solidFill>
                  <a:effectLst/>
                </a:rPr>
                <a:t>ľkosť vstupu</a:t>
              </a:r>
              <a:endParaRPr lang="en-GB" altLang="en-GB" sz="200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351252" name="Line 20"/>
            <p:cNvSpPr>
              <a:spLocks noChangeShapeType="1"/>
            </p:cNvSpPr>
            <p:nvPr/>
          </p:nvSpPr>
          <p:spPr bwMode="auto">
            <a:xfrm>
              <a:off x="2784" y="3088"/>
              <a:ext cx="244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sk-SK"/>
            </a:p>
          </p:txBody>
        </p:sp>
        <p:sp>
          <p:nvSpPr>
            <p:cNvPr id="351253" name="Line 21"/>
            <p:cNvSpPr>
              <a:spLocks noChangeShapeType="1"/>
            </p:cNvSpPr>
            <p:nvPr/>
          </p:nvSpPr>
          <p:spPr bwMode="auto">
            <a:xfrm>
              <a:off x="2784" y="3375"/>
              <a:ext cx="24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sk-SK"/>
            </a:p>
          </p:txBody>
        </p:sp>
        <p:sp>
          <p:nvSpPr>
            <p:cNvPr id="351254" name="Line 22"/>
            <p:cNvSpPr>
              <a:spLocks noChangeShapeType="1"/>
            </p:cNvSpPr>
            <p:nvPr/>
          </p:nvSpPr>
          <p:spPr bwMode="auto">
            <a:xfrm>
              <a:off x="2784" y="3663"/>
              <a:ext cx="24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sk-SK"/>
            </a:p>
          </p:txBody>
        </p:sp>
        <p:sp>
          <p:nvSpPr>
            <p:cNvPr id="351255" name="Line 23"/>
            <p:cNvSpPr>
              <a:spLocks noChangeShapeType="1"/>
            </p:cNvSpPr>
            <p:nvPr/>
          </p:nvSpPr>
          <p:spPr bwMode="auto">
            <a:xfrm>
              <a:off x="2784" y="3949"/>
              <a:ext cx="24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sk-SK"/>
            </a:p>
          </p:txBody>
        </p:sp>
        <p:sp>
          <p:nvSpPr>
            <p:cNvPr id="351256" name="Line 24"/>
            <p:cNvSpPr>
              <a:spLocks noChangeShapeType="1"/>
            </p:cNvSpPr>
            <p:nvPr/>
          </p:nvSpPr>
          <p:spPr bwMode="auto">
            <a:xfrm>
              <a:off x="2784" y="4236"/>
              <a:ext cx="244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sk-SK"/>
            </a:p>
          </p:txBody>
        </p:sp>
        <p:sp>
          <p:nvSpPr>
            <p:cNvPr id="351257" name="Line 25"/>
            <p:cNvSpPr>
              <a:spLocks noChangeShapeType="1"/>
            </p:cNvSpPr>
            <p:nvPr/>
          </p:nvSpPr>
          <p:spPr bwMode="auto">
            <a:xfrm>
              <a:off x="2784" y="3088"/>
              <a:ext cx="0" cy="1148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sk-SK"/>
            </a:p>
          </p:txBody>
        </p:sp>
        <p:sp>
          <p:nvSpPr>
            <p:cNvPr id="351258" name="Line 26"/>
            <p:cNvSpPr>
              <a:spLocks noChangeShapeType="1"/>
            </p:cNvSpPr>
            <p:nvPr/>
          </p:nvSpPr>
          <p:spPr bwMode="auto">
            <a:xfrm>
              <a:off x="4008" y="3088"/>
              <a:ext cx="0" cy="11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sk-SK"/>
            </a:p>
          </p:txBody>
        </p:sp>
        <p:sp>
          <p:nvSpPr>
            <p:cNvPr id="351259" name="Line 27"/>
            <p:cNvSpPr>
              <a:spLocks noChangeShapeType="1"/>
            </p:cNvSpPr>
            <p:nvPr/>
          </p:nvSpPr>
          <p:spPr bwMode="auto">
            <a:xfrm>
              <a:off x="5232" y="3088"/>
              <a:ext cx="0" cy="1148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sk-SK"/>
            </a:p>
          </p:txBody>
        </p:sp>
      </p:grpSp>
      <p:sp>
        <p:nvSpPr>
          <p:cNvPr id="13324" name="Rectangle 28"/>
          <p:cNvSpPr>
            <a:spLocks noChangeArrowheads="1"/>
          </p:cNvSpPr>
          <p:nvPr/>
        </p:nvSpPr>
        <p:spPr bwMode="auto">
          <a:xfrm>
            <a:off x="4479925" y="2955925"/>
            <a:ext cx="184150" cy="9461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altLang="en-GB" sz="2800" b="1">
                <a:solidFill>
                  <a:schemeClr val="tx1"/>
                </a:solidFill>
                <a:effectLst/>
                <a:latin typeface="Times" pitchFamily="18" charset="0"/>
              </a:rPr>
              <a:t/>
            </a:r>
            <a:br>
              <a:rPr lang="en-GB" altLang="en-GB" sz="2800" b="1">
                <a:solidFill>
                  <a:schemeClr val="tx1"/>
                </a:solidFill>
                <a:effectLst/>
                <a:latin typeface="Times" pitchFamily="18" charset="0"/>
              </a:rPr>
            </a:br>
            <a:endParaRPr lang="en-US" sz="2800" b="1"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grpSp>
        <p:nvGrpSpPr>
          <p:cNvPr id="13325" name="Group 29"/>
          <p:cNvGrpSpPr>
            <a:grpSpLocks/>
          </p:cNvGrpSpPr>
          <p:nvPr/>
        </p:nvGrpSpPr>
        <p:grpSpPr bwMode="auto">
          <a:xfrm>
            <a:off x="144463" y="3948113"/>
            <a:ext cx="8455025" cy="898525"/>
            <a:chOff x="151" y="2615"/>
            <a:chExt cx="5326" cy="566"/>
          </a:xfrm>
        </p:grpSpPr>
        <p:sp>
          <p:nvSpPr>
            <p:cNvPr id="351262" name="Text Box 30"/>
            <p:cNvSpPr txBox="1">
              <a:spLocks noChangeArrowheads="1"/>
            </p:cNvSpPr>
            <p:nvPr/>
          </p:nvSpPr>
          <p:spPr bwMode="auto">
            <a:xfrm>
              <a:off x="161" y="2615"/>
              <a:ext cx="5316" cy="288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>
                <a:defRPr/>
              </a:pPr>
              <a:r>
                <a:rPr lang="sk-SK" sz="2400" b="1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P úlohy: </a:t>
              </a:r>
              <a:r>
                <a:rPr lang="sk-SK" sz="2400" b="1">
                  <a:effectLst/>
                </a:rPr>
                <a:t>riešia sa v</a:t>
              </a:r>
              <a:r>
                <a:rPr lang="sk-SK" sz="2400" b="1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</a:t>
              </a:r>
              <a:r>
                <a:rPr lang="sk-SK" sz="2400" b="1">
                  <a:effectLst/>
                </a:rPr>
                <a:t>polynomiálnom čase, napr. násobenie dvoch</a:t>
              </a:r>
              <a:endParaRPr lang="en-US" sz="2400" b="1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51263" name="Text Box 31"/>
            <p:cNvSpPr txBox="1">
              <a:spLocks noChangeArrowheads="1"/>
            </p:cNvSpPr>
            <p:nvPr/>
          </p:nvSpPr>
          <p:spPr bwMode="auto">
            <a:xfrm>
              <a:off x="151" y="2882"/>
              <a:ext cx="1373" cy="288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>
                <a:defRPr/>
              </a:pPr>
              <a:r>
                <a:rPr lang="sk-SK" sz="2400" b="1">
                  <a:effectLst/>
                </a:rPr>
                <a:t>čísiel závisí od  </a:t>
              </a:r>
              <a:endParaRPr lang="en-US" sz="2400" b="1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51264" name="Text Box 32"/>
            <p:cNvSpPr txBox="1">
              <a:spLocks noChangeArrowheads="1"/>
            </p:cNvSpPr>
            <p:nvPr/>
          </p:nvSpPr>
          <p:spPr bwMode="auto">
            <a:xfrm>
              <a:off x="1350" y="2893"/>
              <a:ext cx="2031" cy="288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>
                <a:defRPr/>
              </a:pPr>
              <a:r>
                <a:rPr lang="sk-SK" sz="2400" b="1">
                  <a:effectLst/>
                </a:rPr>
                <a:t>štvorca veľkosti vstupu</a:t>
              </a:r>
              <a:endParaRPr lang="en-US" sz="2400" b="1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13326" name="Text Box 33"/>
          <p:cNvSpPr txBox="1">
            <a:spLocks noChangeArrowheads="1"/>
          </p:cNvSpPr>
          <p:nvPr/>
        </p:nvSpPr>
        <p:spPr bwMode="auto">
          <a:xfrm>
            <a:off x="3827463" y="3017838"/>
            <a:ext cx="4953000" cy="711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GB" altLang="en-GB" sz="2000">
                <a:solidFill>
                  <a:schemeClr val="tx1"/>
                </a:solidFill>
                <a:effectLst/>
                <a:latin typeface="Times" pitchFamily="18" charset="0"/>
              </a:rPr>
              <a:t>P</a:t>
            </a:r>
            <a:r>
              <a:rPr lang="sk-SK" altLang="en-GB" sz="2000">
                <a:solidFill>
                  <a:schemeClr val="tx1"/>
                </a:solidFill>
                <a:effectLst/>
                <a:latin typeface="Times" pitchFamily="18" charset="0"/>
              </a:rPr>
              <a:t>očet krokov v algoritme ako funkcia veľkos</a:t>
            </a:r>
            <a:r>
              <a:rPr lang="en-GB" altLang="en-GB" sz="2000">
                <a:solidFill>
                  <a:schemeClr val="tx1"/>
                </a:solidFill>
                <a:effectLst/>
                <a:latin typeface="Times" pitchFamily="18" charset="0"/>
              </a:rPr>
              <a:t>t</a:t>
            </a:r>
            <a:r>
              <a:rPr lang="sk-SK" altLang="en-GB" sz="2000">
                <a:solidFill>
                  <a:schemeClr val="tx1"/>
                </a:solidFill>
                <a:effectLst/>
                <a:latin typeface="Times" pitchFamily="18" charset="0"/>
              </a:rPr>
              <a:t>i </a:t>
            </a:r>
            <a:r>
              <a:rPr lang="en-GB" altLang="en-GB" sz="2000">
                <a:solidFill>
                  <a:schemeClr val="tx1"/>
                </a:solidFill>
                <a:effectLst/>
                <a:latin typeface="Times" pitchFamily="18" charset="0"/>
              </a:rPr>
              <a:t> </a:t>
            </a:r>
            <a:r>
              <a:rPr lang="sk-SK" altLang="en-GB" sz="2000">
                <a:solidFill>
                  <a:schemeClr val="tx1"/>
                </a:solidFill>
                <a:effectLst/>
                <a:latin typeface="Times" pitchFamily="18" charset="0"/>
              </a:rPr>
              <a:t>vstup</a:t>
            </a:r>
            <a:r>
              <a:rPr lang="en-GB" altLang="en-GB" sz="2000">
                <a:solidFill>
                  <a:schemeClr val="tx1"/>
                </a:solidFill>
                <a:effectLst/>
                <a:latin typeface="Times" pitchFamily="18" charset="0"/>
              </a:rPr>
              <a:t>u </a:t>
            </a:r>
            <a:r>
              <a:rPr lang="sk-SK" altLang="en-GB" sz="2000">
                <a:solidFill>
                  <a:schemeClr val="tx1"/>
                </a:solidFill>
                <a:effectLst/>
                <a:latin typeface="Times" pitchFamily="18" charset="0"/>
              </a:rPr>
              <a:t>L</a:t>
            </a:r>
            <a:endParaRPr lang="en-GB" altLang="en-GB" sz="2000"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 </a:t>
            </a:r>
            <a:r>
              <a:rPr lang="sk-SK" b="0" smtClean="0">
                <a:latin typeface="Arial" charset="0"/>
              </a:rPr>
              <a:t>NP problémy</a:t>
            </a:r>
            <a:endParaRPr lang="en-US" b="0" smtClean="0">
              <a:latin typeface="Arial" charset="0"/>
            </a:endParaRPr>
          </a:p>
        </p:txBody>
      </p:sp>
      <p:grpSp>
        <p:nvGrpSpPr>
          <p:cNvPr id="55299" name="Group 3"/>
          <p:cNvGrpSpPr>
            <a:grpSpLocks/>
          </p:cNvGrpSpPr>
          <p:nvPr/>
        </p:nvGrpSpPr>
        <p:grpSpPr bwMode="auto">
          <a:xfrm>
            <a:off x="417513" y="3841750"/>
            <a:ext cx="8193087" cy="1981200"/>
            <a:chOff x="96" y="1152"/>
            <a:chExt cx="5568" cy="1248"/>
          </a:xfrm>
        </p:grpSpPr>
        <p:sp>
          <p:nvSpPr>
            <p:cNvPr id="55302" name="Rectangle 4"/>
            <p:cNvSpPr>
              <a:spLocks noChangeArrowheads="1"/>
            </p:cNvSpPr>
            <p:nvPr/>
          </p:nvSpPr>
          <p:spPr bwMode="auto">
            <a:xfrm>
              <a:off x="1344" y="2064"/>
              <a:ext cx="4320" cy="336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pPr algn="l" eaLnBrk="1" hangingPunct="1">
                <a:spcBef>
                  <a:spcPct val="20000"/>
                </a:spcBef>
                <a:buClr>
                  <a:srgbClr val="0000CC"/>
                </a:buClr>
                <a:buSzPct val="200000"/>
              </a:pPr>
              <a:r>
                <a:rPr lang="en-GB" altLang="en-GB" sz="1600">
                  <a:solidFill>
                    <a:schemeClr val="tx1"/>
                  </a:solidFill>
                  <a:effectLst/>
                </a:rPr>
                <a:t>990 0000000000 0000000000 0000000000 0000000000 s</a:t>
              </a:r>
            </a:p>
          </p:txBody>
        </p:sp>
        <p:sp>
          <p:nvSpPr>
            <p:cNvPr id="55303" name="Rectangle 5"/>
            <p:cNvSpPr>
              <a:spLocks noChangeArrowheads="1"/>
            </p:cNvSpPr>
            <p:nvPr/>
          </p:nvSpPr>
          <p:spPr bwMode="auto">
            <a:xfrm>
              <a:off x="96" y="2064"/>
              <a:ext cx="1248" cy="336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pPr algn="l" eaLnBrk="1" hangingPunct="1">
                <a:spcBef>
                  <a:spcPct val="20000"/>
                </a:spcBef>
                <a:buClr>
                  <a:srgbClr val="0000CC"/>
                </a:buClr>
                <a:buSzPct val="200000"/>
              </a:pPr>
              <a:r>
                <a:rPr lang="en-GB" altLang="en-GB" sz="1600">
                  <a:solidFill>
                    <a:schemeClr val="tx1"/>
                  </a:solidFill>
                  <a:effectLst/>
                  <a:latin typeface="Arial" charset="0"/>
                </a:rPr>
                <a:t>           1000</a:t>
              </a:r>
            </a:p>
          </p:txBody>
        </p:sp>
        <p:sp>
          <p:nvSpPr>
            <p:cNvPr id="55304" name="Rectangle 6"/>
            <p:cNvSpPr>
              <a:spLocks noChangeArrowheads="1"/>
            </p:cNvSpPr>
            <p:nvPr/>
          </p:nvSpPr>
          <p:spPr bwMode="auto">
            <a:xfrm>
              <a:off x="1344" y="1776"/>
              <a:ext cx="4320" cy="28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pPr algn="l" eaLnBrk="1" hangingPunct="1">
                <a:spcBef>
                  <a:spcPct val="20000"/>
                </a:spcBef>
                <a:buClr>
                  <a:srgbClr val="0000CC"/>
                </a:buClr>
                <a:buSzPct val="200000"/>
              </a:pPr>
              <a:r>
                <a:rPr lang="en-US" altLang="en-GB" sz="1600">
                  <a:solidFill>
                    <a:schemeClr val="tx1"/>
                  </a:solidFill>
                  <a:effectLst/>
                </a:rPr>
                <a:t>8103s</a:t>
              </a:r>
              <a:r>
                <a:rPr lang="sk-SK" altLang="en-GB" sz="1600">
                  <a:solidFill>
                    <a:schemeClr val="tx1"/>
                  </a:solidFill>
                  <a:effectLst/>
                </a:rPr>
                <a:t> </a:t>
              </a:r>
              <a:r>
                <a:rPr lang="sk-SK" altLang="en-GB" sz="2000">
                  <a:solidFill>
                    <a:schemeClr val="tx1"/>
                  </a:solidFill>
                  <a:effectLst/>
                </a:rPr>
                <a:t>      </a:t>
              </a:r>
              <a:r>
                <a:rPr lang="en-GB" altLang="en-GB" sz="2000">
                  <a:solidFill>
                    <a:schemeClr val="tx1"/>
                  </a:solidFill>
                  <a:effectLst/>
                </a:rPr>
                <a:t>                                                                           </a:t>
              </a:r>
            </a:p>
          </p:txBody>
        </p:sp>
        <p:sp>
          <p:nvSpPr>
            <p:cNvPr id="55305" name="Rectangle 7"/>
            <p:cNvSpPr>
              <a:spLocks noChangeArrowheads="1"/>
            </p:cNvSpPr>
            <p:nvPr/>
          </p:nvSpPr>
          <p:spPr bwMode="auto">
            <a:xfrm>
              <a:off x="96" y="1776"/>
              <a:ext cx="1248" cy="28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pPr algn="l" eaLnBrk="1" hangingPunct="1">
                <a:spcBef>
                  <a:spcPct val="20000"/>
                </a:spcBef>
                <a:buClr>
                  <a:srgbClr val="0000CC"/>
                </a:buClr>
                <a:buSzPct val="200000"/>
              </a:pPr>
              <a:r>
                <a:rPr lang="en-GB" altLang="en-GB" sz="1600">
                  <a:solidFill>
                    <a:schemeClr val="tx1"/>
                  </a:solidFill>
                  <a:effectLst/>
                  <a:latin typeface="Arial" charset="0"/>
                </a:rPr>
                <a:t>             </a:t>
              </a:r>
              <a:r>
                <a:rPr lang="sk-SK" altLang="en-GB" sz="1600">
                  <a:solidFill>
                    <a:schemeClr val="tx1"/>
                  </a:solidFill>
                  <a:effectLst/>
                  <a:latin typeface="Arial" charset="0"/>
                </a:rPr>
                <a:t> </a:t>
              </a:r>
              <a:r>
                <a:rPr lang="en-GB" altLang="en-GB" sz="1600">
                  <a:solidFill>
                    <a:schemeClr val="tx1"/>
                  </a:solidFill>
                  <a:effectLst/>
                  <a:latin typeface="Arial" charset="0"/>
                </a:rPr>
                <a:t>100</a:t>
              </a:r>
            </a:p>
          </p:txBody>
        </p:sp>
        <p:sp>
          <p:nvSpPr>
            <p:cNvPr id="55306" name="Rectangle 8"/>
            <p:cNvSpPr>
              <a:spLocks noChangeArrowheads="1"/>
            </p:cNvSpPr>
            <p:nvPr/>
          </p:nvSpPr>
          <p:spPr bwMode="auto">
            <a:xfrm>
              <a:off x="1344" y="1488"/>
              <a:ext cx="4320" cy="28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pPr algn="l" eaLnBrk="1" hangingPunct="1">
                <a:spcBef>
                  <a:spcPct val="20000"/>
                </a:spcBef>
                <a:buClr>
                  <a:srgbClr val="0000CC"/>
                </a:buClr>
                <a:buSzPct val="200000"/>
              </a:pPr>
              <a:r>
                <a:rPr lang="en-US" altLang="en-GB" sz="1600">
                  <a:solidFill>
                    <a:schemeClr val="tx1"/>
                  </a:solidFill>
                  <a:effectLst/>
                </a:rPr>
                <a:t>1s</a:t>
              </a:r>
              <a:r>
                <a:rPr lang="sk-SK" altLang="en-GB" sz="1600">
                  <a:solidFill>
                    <a:schemeClr val="tx1"/>
                  </a:solidFill>
                  <a:effectLst/>
                </a:rPr>
                <a:t> </a:t>
              </a:r>
              <a:r>
                <a:rPr lang="sk-SK" altLang="en-GB" sz="2000">
                  <a:solidFill>
                    <a:schemeClr val="tx1"/>
                  </a:solidFill>
                  <a:effectLst/>
                </a:rPr>
                <a:t>      </a:t>
              </a:r>
              <a:r>
                <a:rPr lang="en-GB" altLang="en-GB" sz="2000">
                  <a:solidFill>
                    <a:schemeClr val="tx1"/>
                  </a:solidFill>
                  <a:effectLst/>
                </a:rPr>
                <a:t>                                                                               </a:t>
              </a:r>
            </a:p>
          </p:txBody>
        </p:sp>
        <p:sp>
          <p:nvSpPr>
            <p:cNvPr id="55307" name="Rectangle 9"/>
            <p:cNvSpPr>
              <a:spLocks noChangeArrowheads="1"/>
            </p:cNvSpPr>
            <p:nvPr/>
          </p:nvSpPr>
          <p:spPr bwMode="auto">
            <a:xfrm>
              <a:off x="96" y="1488"/>
              <a:ext cx="1248" cy="28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pPr algn="l" eaLnBrk="1" hangingPunct="1">
                <a:spcBef>
                  <a:spcPct val="20000"/>
                </a:spcBef>
                <a:buClr>
                  <a:srgbClr val="0000CC"/>
                </a:buClr>
                <a:buSzPct val="200000"/>
              </a:pPr>
              <a:r>
                <a:rPr lang="sk-SK" altLang="en-GB" sz="1600">
                  <a:solidFill>
                    <a:schemeClr val="tx1"/>
                  </a:solidFill>
                  <a:effectLst/>
                  <a:latin typeface="Arial" charset="0"/>
                </a:rPr>
                <a:t>  </a:t>
              </a:r>
              <a:r>
                <a:rPr lang="en-GB" altLang="en-GB" sz="1600">
                  <a:solidFill>
                    <a:schemeClr val="tx1"/>
                  </a:solidFill>
                  <a:effectLst/>
                  <a:latin typeface="Arial" charset="0"/>
                </a:rPr>
                <a:t>              10</a:t>
              </a:r>
            </a:p>
          </p:txBody>
        </p:sp>
        <p:sp>
          <p:nvSpPr>
            <p:cNvPr id="55308" name="Rectangle 10"/>
            <p:cNvSpPr>
              <a:spLocks noChangeArrowheads="1"/>
            </p:cNvSpPr>
            <p:nvPr/>
          </p:nvSpPr>
          <p:spPr bwMode="auto">
            <a:xfrm>
              <a:off x="1344" y="1152"/>
              <a:ext cx="4320" cy="336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pPr algn="l" eaLnBrk="1" hangingPunct="1">
                <a:spcBef>
                  <a:spcPct val="20000"/>
                </a:spcBef>
                <a:buClr>
                  <a:srgbClr val="0000CC"/>
                </a:buClr>
                <a:buSzPct val="200000"/>
              </a:pPr>
              <a:r>
                <a:rPr lang="en-GB" altLang="en-GB" sz="2000">
                  <a:solidFill>
                    <a:schemeClr val="tx1"/>
                  </a:solidFill>
                  <a:effectLst/>
                </a:rPr>
                <a:t>                          </a:t>
              </a:r>
              <a:r>
                <a:rPr lang="sk-SK" altLang="en-GB" sz="1400" b="1">
                  <a:solidFill>
                    <a:schemeClr val="tx1"/>
                  </a:solidFill>
                  <a:effectLst/>
                  <a:latin typeface="Arial" charset="0"/>
                </a:rPr>
                <a:t>Doba výpočtu</a:t>
              </a:r>
              <a:endParaRPr lang="en-GB" altLang="en-GB" sz="1400" b="1"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5309" name="Rectangle 11"/>
            <p:cNvSpPr>
              <a:spLocks noChangeArrowheads="1"/>
            </p:cNvSpPr>
            <p:nvPr/>
          </p:nvSpPr>
          <p:spPr bwMode="auto">
            <a:xfrm>
              <a:off x="96" y="1152"/>
              <a:ext cx="1248" cy="336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pPr algn="ctr" eaLnBrk="1" hangingPunct="1">
                <a:spcBef>
                  <a:spcPct val="20000"/>
                </a:spcBef>
                <a:buClr>
                  <a:srgbClr val="0000CC"/>
                </a:buClr>
                <a:buSzPct val="200000"/>
              </a:pPr>
              <a:r>
                <a:rPr lang="sk-SK" altLang="en-GB" sz="1400" b="1">
                  <a:solidFill>
                    <a:schemeClr val="tx1"/>
                  </a:solidFill>
                  <a:effectLst/>
                  <a:latin typeface="Arial" charset="0"/>
                </a:rPr>
                <a:t>Veľkosť vstupu</a:t>
              </a:r>
              <a:endParaRPr lang="en-GB" altLang="en-GB" sz="1400" b="1"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52268" name="Line 12"/>
            <p:cNvSpPr>
              <a:spLocks noChangeShapeType="1"/>
            </p:cNvSpPr>
            <p:nvPr/>
          </p:nvSpPr>
          <p:spPr bwMode="auto">
            <a:xfrm>
              <a:off x="96" y="1152"/>
              <a:ext cx="556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sk-SK"/>
            </a:p>
          </p:txBody>
        </p:sp>
        <p:sp>
          <p:nvSpPr>
            <p:cNvPr id="352269" name="Line 13"/>
            <p:cNvSpPr>
              <a:spLocks noChangeShapeType="1"/>
            </p:cNvSpPr>
            <p:nvPr/>
          </p:nvSpPr>
          <p:spPr bwMode="auto">
            <a:xfrm>
              <a:off x="96" y="1488"/>
              <a:ext cx="556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sk-SK"/>
            </a:p>
          </p:txBody>
        </p:sp>
        <p:sp>
          <p:nvSpPr>
            <p:cNvPr id="352270" name="Line 14"/>
            <p:cNvSpPr>
              <a:spLocks noChangeShapeType="1"/>
            </p:cNvSpPr>
            <p:nvPr/>
          </p:nvSpPr>
          <p:spPr bwMode="auto">
            <a:xfrm>
              <a:off x="96" y="1776"/>
              <a:ext cx="556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sk-SK"/>
            </a:p>
          </p:txBody>
        </p:sp>
        <p:sp>
          <p:nvSpPr>
            <p:cNvPr id="352271" name="Line 15"/>
            <p:cNvSpPr>
              <a:spLocks noChangeShapeType="1"/>
            </p:cNvSpPr>
            <p:nvPr/>
          </p:nvSpPr>
          <p:spPr bwMode="auto">
            <a:xfrm>
              <a:off x="96" y="2064"/>
              <a:ext cx="556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sk-SK"/>
            </a:p>
          </p:txBody>
        </p:sp>
        <p:sp>
          <p:nvSpPr>
            <p:cNvPr id="352272" name="Line 16"/>
            <p:cNvSpPr>
              <a:spLocks noChangeShapeType="1"/>
            </p:cNvSpPr>
            <p:nvPr/>
          </p:nvSpPr>
          <p:spPr bwMode="auto">
            <a:xfrm>
              <a:off x="96" y="2400"/>
              <a:ext cx="556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sk-SK"/>
            </a:p>
          </p:txBody>
        </p:sp>
        <p:sp>
          <p:nvSpPr>
            <p:cNvPr id="352273" name="Line 17"/>
            <p:cNvSpPr>
              <a:spLocks noChangeShapeType="1"/>
            </p:cNvSpPr>
            <p:nvPr/>
          </p:nvSpPr>
          <p:spPr bwMode="auto">
            <a:xfrm>
              <a:off x="96" y="1152"/>
              <a:ext cx="0" cy="1248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sk-SK"/>
            </a:p>
          </p:txBody>
        </p:sp>
        <p:sp>
          <p:nvSpPr>
            <p:cNvPr id="352274" name="Line 18"/>
            <p:cNvSpPr>
              <a:spLocks noChangeShapeType="1"/>
            </p:cNvSpPr>
            <p:nvPr/>
          </p:nvSpPr>
          <p:spPr bwMode="auto">
            <a:xfrm>
              <a:off x="1344" y="1152"/>
              <a:ext cx="0" cy="12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sk-SK"/>
            </a:p>
          </p:txBody>
        </p:sp>
        <p:sp>
          <p:nvSpPr>
            <p:cNvPr id="352275" name="Line 19"/>
            <p:cNvSpPr>
              <a:spLocks noChangeShapeType="1"/>
            </p:cNvSpPr>
            <p:nvPr/>
          </p:nvSpPr>
          <p:spPr bwMode="auto">
            <a:xfrm>
              <a:off x="5664" y="1152"/>
              <a:ext cx="0" cy="1248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sk-SK"/>
            </a:p>
          </p:txBody>
        </p:sp>
      </p:grpSp>
      <p:sp>
        <p:nvSpPr>
          <p:cNvPr id="55300" name="Text Box 20"/>
          <p:cNvSpPr txBox="1">
            <a:spLocks noChangeArrowheads="1"/>
          </p:cNvSpPr>
          <p:nvPr/>
        </p:nvSpPr>
        <p:spPr bwMode="auto">
          <a:xfrm>
            <a:off x="471488" y="1763713"/>
            <a:ext cx="8031162" cy="7016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sk-SK" sz="2000" b="1">
                <a:solidFill>
                  <a:schemeClr val="accent2"/>
                </a:solidFill>
                <a:effectLst/>
                <a:latin typeface="Arial" charset="0"/>
              </a:rPr>
              <a:t>NP úlohy: správnosť riešenia sa dá overiť v polynomiálnom čase</a:t>
            </a:r>
          </a:p>
          <a:p>
            <a:pPr algn="ctr" eaLnBrk="1" hangingPunct="1"/>
            <a:r>
              <a:rPr lang="sk-SK" sz="2000" b="1">
                <a:solidFill>
                  <a:schemeClr val="accent2"/>
                </a:solidFill>
                <a:effectLst/>
                <a:latin typeface="Arial" charset="0"/>
              </a:rPr>
              <a:t>riešenie samotné sa dá nájsť iba v čase exponenciálne dlhom</a:t>
            </a:r>
            <a:endParaRPr lang="en-US" sz="2000" b="1">
              <a:solidFill>
                <a:schemeClr val="accent2"/>
              </a:solidFill>
              <a:effectLst/>
              <a:latin typeface="Arial" charset="0"/>
            </a:endParaRPr>
          </a:p>
        </p:txBody>
      </p:sp>
      <p:sp>
        <p:nvSpPr>
          <p:cNvPr id="55301" name="Text Box 21"/>
          <p:cNvSpPr txBox="1">
            <a:spLocks noChangeArrowheads="1"/>
          </p:cNvSpPr>
          <p:nvPr/>
        </p:nvSpPr>
        <p:spPr bwMode="auto">
          <a:xfrm>
            <a:off x="2030413" y="2894013"/>
            <a:ext cx="5180012" cy="4572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sk-SK" sz="2400" b="1">
                <a:effectLst/>
                <a:latin typeface="Arial" charset="0"/>
              </a:rPr>
              <a:t>Faktorizácia čísla na dve prvočísla</a:t>
            </a:r>
            <a:endParaRPr lang="en-US" sz="2400" b="1"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k-SK" smtClean="0"/>
              <a:t>Klasické kódovanie RSA</a:t>
            </a:r>
            <a:endParaRPr lang="en-GB" smtClean="0"/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smtClean="0"/>
              <a:t>Stojí a padá na nesymetrii zisťovania deliteľov veľkého čísla (NP problém)</a:t>
            </a:r>
          </a:p>
          <a:p>
            <a:pPr lvl="1" eaLnBrk="1" hangingPunct="1"/>
            <a:r>
              <a:rPr lang="sk-SK" smtClean="0"/>
              <a:t>Ak deliteľov nevieme, je ťažké ich nájsť</a:t>
            </a:r>
          </a:p>
          <a:p>
            <a:pPr lvl="1" eaLnBrk="1" hangingPunct="1"/>
            <a:r>
              <a:rPr lang="sk-SK" smtClean="0"/>
              <a:t>Ak nám ich niekto prezradí, je jednoduché ich overiť</a:t>
            </a:r>
          </a:p>
          <a:p>
            <a:pPr eaLnBrk="1" hangingPunct="1"/>
            <a:r>
              <a:rPr lang="sk-SK" smtClean="0"/>
              <a:t>Ak by sme dokázali efektívne hľadať deliteľov veľkých čísel, zlomili by sme RSA kódovanie</a:t>
            </a:r>
            <a:endParaRPr lang="en-GB" smtClean="0"/>
          </a:p>
        </p:txBody>
      </p:sp>
      <p:sp>
        <p:nvSpPr>
          <p:cNvPr id="354308" name="Text Box 4"/>
          <p:cNvSpPr txBox="1">
            <a:spLocks noChangeArrowheads="1"/>
          </p:cNvSpPr>
          <p:nvPr/>
        </p:nvSpPr>
        <p:spPr bwMode="auto">
          <a:xfrm>
            <a:off x="3327400" y="4873625"/>
            <a:ext cx="260350" cy="4572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24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endParaRPr lang="en-US" sz="240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graphicFrame>
        <p:nvGraphicFramePr>
          <p:cNvPr id="14338" name="Object 5"/>
          <p:cNvGraphicFramePr>
            <a:graphicFrameLocks noChangeAspect="1"/>
          </p:cNvGraphicFramePr>
          <p:nvPr/>
        </p:nvGraphicFramePr>
        <p:xfrm>
          <a:off x="3706813" y="4792663"/>
          <a:ext cx="1371600" cy="792162"/>
        </p:xfrm>
        <a:graphic>
          <a:graphicData uri="http://schemas.openxmlformats.org/presentationml/2006/ole">
            <p:oleObj spid="_x0000_s14338" name="Equation" r:id="rId3" imgW="609480" imgH="253800" progId="Equation.3">
              <p:embed/>
            </p:oleObj>
          </a:graphicData>
        </a:graphic>
      </p:graphicFrame>
      <p:sp>
        <p:nvSpPr>
          <p:cNvPr id="354310" name="Text Box 6"/>
          <p:cNvSpPr txBox="1">
            <a:spLocks noChangeArrowheads="1"/>
          </p:cNvSpPr>
          <p:nvPr/>
        </p:nvSpPr>
        <p:spPr bwMode="auto">
          <a:xfrm>
            <a:off x="187325" y="5553075"/>
            <a:ext cx="4364038" cy="4572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>
              <a:defRPr/>
            </a:pPr>
            <a:r>
              <a:rPr lang="en-GB" sz="20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Pr</a:t>
            </a:r>
            <a:r>
              <a:rPr lang="sk-SK" sz="20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íklad: </a:t>
            </a:r>
            <a:r>
              <a:rPr lang="sk-SK" sz="2000" b="1" i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</a:t>
            </a:r>
            <a:r>
              <a:rPr lang="en-GB" sz="2000" b="1" i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=400  </a:t>
            </a:r>
            <a:r>
              <a:rPr lang="en-GB" sz="20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potom </a:t>
            </a:r>
            <a:r>
              <a:rPr lang="en-GB" sz="2000" b="1" i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 = 10</a:t>
            </a:r>
            <a:r>
              <a:rPr lang="sk-SK" sz="2000" b="1" i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GB" sz="2000" b="1" i="1" baseline="30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20  </a:t>
            </a:r>
            <a:r>
              <a:rPr lang="en-GB" sz="2000" b="1" i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</a:t>
            </a:r>
            <a:r>
              <a:rPr lang="en-GB" sz="2400" b="1" i="1">
                <a:effectLst/>
              </a:rPr>
              <a:t> </a:t>
            </a:r>
            <a:r>
              <a:rPr lang="en-GB" sz="2400" b="1">
                <a:effectLst/>
              </a:rPr>
              <a:t>; </a:t>
            </a:r>
            <a:endParaRPr lang="en-US" sz="24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54311" name="Text Box 7"/>
          <p:cNvSpPr txBox="1">
            <a:spLocks noChangeArrowheads="1"/>
          </p:cNvSpPr>
          <p:nvPr/>
        </p:nvSpPr>
        <p:spPr bwMode="auto">
          <a:xfrm>
            <a:off x="4965700" y="5605463"/>
            <a:ext cx="3789363" cy="3968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2000" b="1">
                <a:solidFill>
                  <a:srgbClr val="FF3300"/>
                </a:solidFill>
                <a:effectLst/>
                <a:latin typeface="Arial" charset="0"/>
              </a:rPr>
              <a:t>existencia Vesm</a:t>
            </a:r>
            <a:r>
              <a:rPr lang="sk-SK" sz="2000" b="1">
                <a:solidFill>
                  <a:srgbClr val="FF3300"/>
                </a:solidFill>
                <a:effectLst/>
                <a:latin typeface="Arial" charset="0"/>
              </a:rPr>
              <a:t>í</a:t>
            </a:r>
            <a:r>
              <a:rPr lang="en-GB" sz="2000" b="1">
                <a:solidFill>
                  <a:srgbClr val="FF3300"/>
                </a:solidFill>
                <a:effectLst/>
                <a:latin typeface="Arial" charset="0"/>
              </a:rPr>
              <a:t>ru </a:t>
            </a:r>
            <a:r>
              <a:rPr lang="en-GB" sz="2000" b="1" i="1">
                <a:solidFill>
                  <a:srgbClr val="FF3300"/>
                </a:solidFill>
                <a:effectLst/>
                <a:latin typeface="Arial" charset="0"/>
              </a:rPr>
              <a:t>T = 10</a:t>
            </a:r>
            <a:r>
              <a:rPr lang="sk-SK" sz="2000" b="1" i="1">
                <a:solidFill>
                  <a:srgbClr val="FF3300"/>
                </a:solidFill>
                <a:effectLst/>
                <a:latin typeface="Arial" charset="0"/>
              </a:rPr>
              <a:t> </a:t>
            </a:r>
            <a:r>
              <a:rPr lang="en-GB" sz="2000" b="1" i="1" baseline="30000">
                <a:solidFill>
                  <a:srgbClr val="FF3300"/>
                </a:solidFill>
                <a:effectLst/>
                <a:latin typeface="Arial" charset="0"/>
              </a:rPr>
              <a:t>17 </a:t>
            </a:r>
            <a:r>
              <a:rPr lang="en-GB" sz="2000" b="1" i="1">
                <a:solidFill>
                  <a:srgbClr val="FF3300"/>
                </a:solidFill>
                <a:effectLst/>
                <a:latin typeface="Arial" charset="0"/>
              </a:rPr>
              <a:t>s</a:t>
            </a:r>
            <a:r>
              <a:rPr lang="sk-SK" sz="20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endParaRPr lang="en-US" sz="2000" b="1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4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4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311" grpId="0" autoUpdateAnimBg="0"/>
    </p:bldLst>
  </p:timing>
</p:sld>
</file>

<file path=ppt/theme/theme1.xml><?xml version="1.0" encoding="utf-8"?>
<a:theme xmlns:a="http://schemas.openxmlformats.org/drawingml/2006/main" name="Mytemp1">
  <a:themeElements>
    <a:clrScheme name="Mytemp1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ytemp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Mytemp1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temp1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temp1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temp1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temp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temp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temp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C:\My Documents\present\Templates\Mytemp1.pot</Template>
  <TotalTime>5665</TotalTime>
  <Words>2624</Words>
  <Application>Microsoft Office PowerPoint</Application>
  <PresentationFormat>Prezentácia na obrazovke (4:3)</PresentationFormat>
  <Paragraphs>1199</Paragraphs>
  <Slides>53</Slides>
  <Notes>0</Notes>
  <HiddenSlides>0</HiddenSlides>
  <MMClips>0</MMClips>
  <ScaleCrop>false</ScaleCrop>
  <HeadingPairs>
    <vt:vector size="8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53</vt:i4>
      </vt:variant>
    </vt:vector>
  </HeadingPairs>
  <TitlesOfParts>
    <vt:vector size="60" baseType="lpstr">
      <vt:lpstr>Arial</vt:lpstr>
      <vt:lpstr>Times New Roman</vt:lpstr>
      <vt:lpstr>Wingdings</vt:lpstr>
      <vt:lpstr>Symbol</vt:lpstr>
      <vt:lpstr>Times</vt:lpstr>
      <vt:lpstr>Mytemp1</vt:lpstr>
      <vt:lpstr>Equation</vt:lpstr>
      <vt:lpstr>Mysli inak!</vt:lpstr>
      <vt:lpstr>Základné pojmy (Pravidlá hry)</vt:lpstr>
      <vt:lpstr>Qubit</vt:lpstr>
      <vt:lpstr>Stav Qubitu</vt:lpstr>
      <vt:lpstr>Operácia</vt:lpstr>
      <vt:lpstr>Meranie</vt:lpstr>
      <vt:lpstr>Výsledok merania</vt:lpstr>
      <vt:lpstr>Príklad</vt:lpstr>
      <vt:lpstr>Polarizácia svetla</vt:lpstr>
      <vt:lpstr>Dva polarizátory</vt:lpstr>
      <vt:lpstr>Tri polarizátory</vt:lpstr>
      <vt:lpstr>Využitie (Hra sa začína)</vt:lpstr>
      <vt:lpstr>Kódovací kľúč</vt:lpstr>
      <vt:lpstr>Protokol BB 84</vt:lpstr>
      <vt:lpstr>Dohoda o báze</vt:lpstr>
      <vt:lpstr>Príprava stavov</vt:lpstr>
      <vt:lpstr>Príprava stavov</vt:lpstr>
      <vt:lpstr>Príprava merania</vt:lpstr>
      <vt:lpstr>Meranie</vt:lpstr>
      <vt:lpstr>Zverejnenie báz</vt:lpstr>
      <vt:lpstr>Vylúčenie nekorelovaných výsledkov</vt:lpstr>
      <vt:lpstr>Overovanie kódu</vt:lpstr>
      <vt:lpstr>Overovanie kódu</vt:lpstr>
      <vt:lpstr>Potvrdený kód</vt:lpstr>
      <vt:lpstr>Zamietnutý kód</vt:lpstr>
      <vt:lpstr>Čo na to Eva?</vt:lpstr>
      <vt:lpstr>Príprava stavov</vt:lpstr>
      <vt:lpstr>Príprava stavov</vt:lpstr>
      <vt:lpstr>Príprava merania</vt:lpstr>
      <vt:lpstr>Meranie</vt:lpstr>
      <vt:lpstr>Zverejnenie báz</vt:lpstr>
      <vt:lpstr>Vylúčenie nekorelovaných výsledkov</vt:lpstr>
      <vt:lpstr>Nedá sa to lepšie?</vt:lpstr>
      <vt:lpstr>Príprava stavov</vt:lpstr>
      <vt:lpstr>Príprava stavov</vt:lpstr>
      <vt:lpstr>Eva útočí</vt:lpstr>
      <vt:lpstr>Príprava merania</vt:lpstr>
      <vt:lpstr>Zverejnenie báz</vt:lpstr>
      <vt:lpstr>Vylúčenie nekorelovaných výsledkov</vt:lpstr>
      <vt:lpstr>Overovanie kódu</vt:lpstr>
      <vt:lpstr>Overovanie kódu</vt:lpstr>
      <vt:lpstr>Čo Eva dokáže?</vt:lpstr>
      <vt:lpstr>Plug and play</vt:lpstr>
      <vt:lpstr>Treba nám to? </vt:lpstr>
      <vt:lpstr>Faktorizácia prvočísel (Hra, level 2) </vt:lpstr>
      <vt:lpstr>Klasický počítač</vt:lpstr>
      <vt:lpstr>Kvantový počítač</vt:lpstr>
      <vt:lpstr>Shorov algoritmus</vt:lpstr>
      <vt:lpstr>Záver</vt:lpstr>
      <vt:lpstr>Fyzikálna realizácia qubitu</vt:lpstr>
      <vt:lpstr>Triedy zložitosti: P vs NP problémy</vt:lpstr>
      <vt:lpstr> NP problémy</vt:lpstr>
      <vt:lpstr>Klasické kódovanie RSA</vt:lpstr>
    </vt:vector>
  </TitlesOfParts>
  <Company>FUSAV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Universal Quantum Machines &amp; Quantum Measurements, No-signaling, Etc.</dc:title>
  <dc:creator>Martin Plesch</dc:creator>
  <cp:lastModifiedBy>Martin Plesch</cp:lastModifiedBy>
  <cp:revision>303</cp:revision>
  <dcterms:created xsi:type="dcterms:W3CDTF">2001-10-15T16:11:37Z</dcterms:created>
  <dcterms:modified xsi:type="dcterms:W3CDTF">2009-05-20T13:04:20Z</dcterms:modified>
</cp:coreProperties>
</file>